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  <p:sldMasterId id="2147483716" r:id="rId2"/>
    <p:sldMasterId id="2147483728" r:id="rId3"/>
    <p:sldMasterId id="2147483736" r:id="rId4"/>
  </p:sldMasterIdLst>
  <p:notesMasterIdLst>
    <p:notesMasterId r:id="rId19"/>
  </p:notesMasterIdLst>
  <p:sldIdLst>
    <p:sldId id="309" r:id="rId5"/>
    <p:sldId id="303" r:id="rId6"/>
    <p:sldId id="314" r:id="rId7"/>
    <p:sldId id="316" r:id="rId8"/>
    <p:sldId id="313" r:id="rId9"/>
    <p:sldId id="301" r:id="rId10"/>
    <p:sldId id="310" r:id="rId11"/>
    <p:sldId id="312" r:id="rId12"/>
    <p:sldId id="315" r:id="rId13"/>
    <p:sldId id="306" r:id="rId14"/>
    <p:sldId id="311" r:id="rId15"/>
    <p:sldId id="305" r:id="rId16"/>
    <p:sldId id="308" r:id="rId17"/>
    <p:sldId id="277" r:id="rId18"/>
  </p:sldIdLst>
  <p:sldSz cx="13004800" cy="9753600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360" autoAdjust="0"/>
  </p:normalViewPr>
  <p:slideViewPr>
    <p:cSldViewPr>
      <p:cViewPr>
        <p:scale>
          <a:sx n="50" d="100"/>
          <a:sy n="50" d="100"/>
        </p:scale>
        <p:origin x="-1338" y="-7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84046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166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248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331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417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497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582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91416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ite=imghp&amp;tbm=isch&amp;source=hp&amp;biw=1238&amp;bih=634&amp;q=sharing&amp;oq=sharing&amp;gs_l=img.3..0l10.1666.2356.0.2796.7.7.0.0.0.0.164.795.1j6.7.0....0...1ac.1.29.img..1.6.680.m9O6kBBT9AY#facrc=_&amp;imgdii=_&amp;imgrc=-E3m0r_VCwWrTM%3A%3BBv6laLxrp_a5CM%3Bhttp%253A%252F%252Fwww.optify.net%252Fwp-content%252Fuploads%252F2011%252F11%252Fsocial-sharing.jpg%3Bhttp%253A%252F%252Fwww.optify.net%252Fpress-releases%252Foptify-launches-landing-pages-social-sharing%3B1000%3B969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Individual Reflection while reading</a:t>
            </a:r>
            <a:r>
              <a:rPr lang="en-US" baseline="0" dirty="0" smtClean="0"/>
              <a:t> and move to table – whole group </a:t>
            </a:r>
          </a:p>
          <a:p>
            <a:endParaRPr lang="en-US" baseline="0" dirty="0" smtClean="0"/>
          </a:p>
          <a:p>
            <a:r>
              <a:rPr lang="en-US" baseline="0" dirty="0" smtClean="0"/>
              <a:t>(Twenty Minutes)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70680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1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u="sng" dirty="0" smtClean="0">
                <a:solidFill>
                  <a:schemeClr val="hlink"/>
                </a:solidFill>
                <a:hlinkClick r:id="rId3"/>
              </a:rPr>
              <a:t>Image:  https://www.google.com/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search?site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imghp&amp;tbm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isch&amp;source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hp&amp;biw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=1366&amp;bih=653&amp;q=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connecting+the+dots&amp;oq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connecting+the+dots&amp;gs_l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=img.1.0.0l10.1463.4592.0.5839.19.15.0.4.4.1.201.1826.5j9j1.15.0....0...1ac.1.31.img..2.17.1484.en6OV_0opmc#facrc=_&amp;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imgdii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=_&amp;</a:t>
            </a:r>
            <a:r>
              <a:rPr lang="en-US" u="sng" dirty="0" err="1" smtClean="0">
                <a:solidFill>
                  <a:schemeClr val="hlink"/>
                </a:solidFill>
                <a:hlinkClick r:id="rId3"/>
              </a:rPr>
              <a:t>imgrc</a:t>
            </a:r>
            <a:r>
              <a:rPr lang="en-US" u="sng" dirty="0" smtClean="0">
                <a:solidFill>
                  <a:schemeClr val="hlink"/>
                </a:solidFill>
                <a:hlinkClick r:id="rId3"/>
              </a:rPr>
              <a:t>=iDSX8HLEDTZhNM%3A%3BlRCzIxXNCHo6hM%3Bhttp%253A%252F%252Fwww.artofhustle.com%252Fwp-content%252Fuploads%252F2011%252F01%252Fdots.jpg%3Bhttp%253A%252F%252Fwww.artofhustle.com%252F2010%252F12%252Fconnecting-the-dots-artists-entrepreneurs-and-executive-leaders%252F%3B400%3B300</a:t>
            </a:r>
            <a:endParaRPr lang="en-US" u="sng" dirty="0">
              <a:solidFill>
                <a:schemeClr val="hlink"/>
              </a:solidFill>
              <a:hlinkClick r:id="rId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 to</a:t>
            </a:r>
            <a:r>
              <a:rPr lang="en-US" baseline="0" dirty="0" smtClean="0"/>
              <a:t> the</a:t>
            </a:r>
          </a:p>
          <a:p>
            <a:r>
              <a:rPr lang="en-US" baseline="0" dirty="0" smtClean="0"/>
              <a:t> Process of “ALL” article – what this looks like in CESD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Allan and Dawn</a:t>
            </a:r>
          </a:p>
          <a:p>
            <a:endParaRPr lang="en-US" baseline="0" dirty="0" smtClean="0"/>
          </a:p>
          <a:p>
            <a:r>
              <a:rPr lang="en-US" baseline="0" dirty="0" smtClean="0"/>
              <a:t>(10 minutes)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4883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ts val="613"/>
              </a:spcBef>
            </a:pPr>
            <a:r>
              <a:rPr lang="en-US" altLang="en-US" sz="1600" dirty="0" smtClean="0">
                <a:solidFill>
                  <a:srgbClr val="FF0000"/>
                </a:solidFill>
                <a:latin typeface="Arial" charset="0"/>
                <a:cs typeface="Arial" charset="0"/>
                <a:sym typeface="Arial" charset="0"/>
              </a:rPr>
              <a:t>Connect from Continuum</a:t>
            </a:r>
            <a:r>
              <a:rPr lang="en-US" altLang="en-US" sz="1600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Arial" charset="0"/>
              </a:rPr>
              <a:t> of supports, “ALL” students, to the transformation in Alta Educ. Curriculum </a:t>
            </a:r>
          </a:p>
          <a:p>
            <a:pPr eaLnBrk="1" hangingPunct="1">
              <a:spcBef>
                <a:spcPts val="613"/>
              </a:spcBef>
            </a:pPr>
            <a:endParaRPr lang="en-US" altLang="en-US" sz="1600" baseline="0" dirty="0" smtClean="0">
              <a:solidFill>
                <a:srgbClr val="FF0000"/>
              </a:solidFill>
              <a:latin typeface="Arial" charset="0"/>
              <a:cs typeface="Arial" charset="0"/>
              <a:sym typeface="Arial" charset="0"/>
            </a:endParaRPr>
          </a:p>
          <a:p>
            <a:pPr eaLnBrk="1" hangingPunct="1">
              <a:spcBef>
                <a:spcPts val="613"/>
              </a:spcBef>
            </a:pPr>
            <a:r>
              <a:rPr lang="en-US" altLang="en-US" sz="1600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Arial" charset="0"/>
              </a:rPr>
              <a:t>Allan and Dawn</a:t>
            </a:r>
          </a:p>
          <a:p>
            <a:pPr eaLnBrk="1" hangingPunct="1">
              <a:spcBef>
                <a:spcPts val="613"/>
              </a:spcBef>
            </a:pPr>
            <a:endParaRPr lang="en-US" altLang="en-US" sz="1600" baseline="0" dirty="0" smtClean="0">
              <a:solidFill>
                <a:srgbClr val="FF0000"/>
              </a:solidFill>
              <a:latin typeface="Arial" charset="0"/>
              <a:cs typeface="Arial" charset="0"/>
              <a:sym typeface="Arial" charset="0"/>
            </a:endParaRPr>
          </a:p>
          <a:p>
            <a:pPr eaLnBrk="1" hangingPunct="1">
              <a:spcBef>
                <a:spcPts val="613"/>
              </a:spcBef>
            </a:pPr>
            <a:r>
              <a:rPr lang="en-US" altLang="en-US" sz="1600" baseline="0" dirty="0" smtClean="0">
                <a:solidFill>
                  <a:srgbClr val="FF0000"/>
                </a:solidFill>
                <a:latin typeface="Arial" charset="0"/>
                <a:cs typeface="Arial" charset="0"/>
                <a:sym typeface="Arial" charset="0"/>
              </a:rPr>
              <a:t>(5 minutes)</a:t>
            </a:r>
            <a:endParaRPr lang="en-US" altLang="en-US" sz="1600" dirty="0" smtClean="0">
              <a:solidFill>
                <a:srgbClr val="FF0000"/>
              </a:solidFill>
              <a:latin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668338" y="525463"/>
            <a:ext cx="1595437" cy="1196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596347" y="1798820"/>
            <a:ext cx="5739847" cy="7045377"/>
          </a:xfrm>
          <a:prstGeom prst="rect">
            <a:avLst/>
          </a:prstGeom>
          <a:noFill/>
          <a:ln>
            <a:noFill/>
          </a:ln>
        </p:spPr>
        <p:txBody>
          <a:bodyPr lIns="91401" tIns="45688" rIns="91401" bIns="45688" anchor="t" anchorCtr="0">
            <a:noAutofit/>
          </a:bodyPr>
          <a:lstStyle/>
          <a:p>
            <a:r>
              <a:rPr lang="en-US" dirty="0" smtClean="0"/>
              <a:t>Link to Understanding the Shifts </a:t>
            </a:r>
          </a:p>
          <a:p>
            <a:endParaRPr lang="en-US" dirty="0" smtClean="0"/>
          </a:p>
          <a:p>
            <a:endParaRPr dirty="0"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3884027" y="8684925"/>
            <a:ext cx="2972421" cy="457512"/>
          </a:xfrm>
          <a:prstGeom prst="rect">
            <a:avLst/>
          </a:prstGeom>
          <a:noFill/>
          <a:ln>
            <a:noFill/>
          </a:ln>
        </p:spPr>
        <p:txBody>
          <a:bodyPr lIns="91401" tIns="45688" rIns="91401" bIns="45688" anchor="b" anchorCtr="0">
            <a:noAutofit/>
          </a:bodyPr>
          <a:lstStyle/>
          <a:p>
            <a:pPr>
              <a:buSzPct val="25000"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53391" y="686427"/>
            <a:ext cx="1829839" cy="1377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521804" y="2398426"/>
            <a:ext cx="5486711" cy="5996064"/>
          </a:xfrm>
          <a:prstGeom prst="rect">
            <a:avLst/>
          </a:prstGeom>
          <a:noFill/>
          <a:ln>
            <a:noFill/>
          </a:ln>
        </p:spPr>
        <p:txBody>
          <a:bodyPr lIns="91401" tIns="45688" rIns="91401" bIns="45688" anchor="t" anchorCtr="0">
            <a:noAutofit/>
          </a:bodyPr>
          <a:lstStyle/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lang="en-US" sz="1100" i="1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Ministerial Order [MO] on Student Learning </a:t>
            </a: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b="1" dirty="0" smtClean="0">
                <a:solidFill>
                  <a:srgbClr val="9900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foundational policy framework</a:t>
            </a: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that empowers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Alberta Education to proceed with initiatives such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Curriculum Redesign, the new Student Learning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Assessments, the Provincial Dual Credit Strategy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many others. </a:t>
            </a:r>
          </a:p>
          <a:p>
            <a:endParaRPr lang="en-US" sz="1100" dirty="0" smtClean="0">
              <a:solidFill>
                <a:srgbClr val="04275A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MO provides an </a:t>
            </a:r>
            <a:r>
              <a:rPr lang="en-US" sz="1100" b="1" dirty="0" smtClean="0">
                <a:solidFill>
                  <a:srgbClr val="7030A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overview of the goals and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b="1" dirty="0" smtClean="0">
                <a:solidFill>
                  <a:srgbClr val="7030A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expectations for K–12 students </a:t>
            </a: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establishes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clear mandate for Alberta Education and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school authorities to follow when developing </a:t>
            </a:r>
          </a:p>
          <a:p>
            <a:pPr>
              <a:buClr>
                <a:srgbClr val="04275A"/>
              </a:buClr>
              <a:buSzPct val="25000"/>
            </a:pPr>
            <a:r>
              <a:rPr lang="en-US" sz="1100" dirty="0" smtClean="0">
                <a:solidFill>
                  <a:srgbClr val="04275A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provincial curriculum.</a:t>
            </a:r>
          </a:p>
          <a:p>
            <a:endParaRPr dirty="0"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3884027" y="8684925"/>
            <a:ext cx="2972421" cy="457512"/>
          </a:xfrm>
          <a:prstGeom prst="rect">
            <a:avLst/>
          </a:prstGeom>
          <a:noFill/>
          <a:ln>
            <a:noFill/>
          </a:ln>
        </p:spPr>
        <p:txBody>
          <a:bodyPr lIns="91401" tIns="45688" rIns="91401" bIns="45688" anchor="b" anchorCtr="0">
            <a:noAutofit/>
          </a:bodyPr>
          <a:lstStyle/>
          <a:p>
            <a:pPr>
              <a:buSzPct val="25000"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competencies will become</a:t>
            </a:r>
            <a:r>
              <a:rPr lang="en-US" baseline="0" dirty="0" smtClean="0"/>
              <a:t> an integral part of new curriculum development</a:t>
            </a:r>
            <a:endParaRPr lang="en-US" dirty="0" smtClean="0"/>
          </a:p>
          <a:p>
            <a:endParaRPr lang="en-US" dirty="0" smtClean="0"/>
          </a:p>
          <a:p>
            <a:r>
              <a:rPr lang="en-CA" dirty="0" smtClean="0"/>
              <a:t>http://education.alberta.ca/department/policy/standards/goals.aspx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1339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Caitlin &amp; Dean – all the</a:t>
            </a:r>
            <a:r>
              <a:rPr lang="en-US" baseline="0" dirty="0" smtClean="0"/>
              <a:t> way through to Ministerial </a:t>
            </a:r>
            <a:r>
              <a:rPr lang="en-US" baseline="0" dirty="0" smtClean="0"/>
              <a:t>order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Highlight the words you hear from the video on the Ministerial Order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(10 minutes)</a:t>
            </a:r>
          </a:p>
          <a:p>
            <a:endParaRPr lang="en-US" baseline="0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80767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r>
              <a:rPr lang="en-US" baseline="0" dirty="0" smtClean="0"/>
              <a:t> to MO that is not in draft form and we can begin explore the competencies.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7552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 out for Steve</a:t>
            </a:r>
            <a:r>
              <a:rPr lang="en-US" baseline="0" dirty="0" smtClean="0"/>
              <a:t> (three columns), Steve case study, and Ministerial Order </a:t>
            </a:r>
          </a:p>
          <a:p>
            <a:r>
              <a:rPr lang="en-US" baseline="0" dirty="0" smtClean="0"/>
              <a:t>Focus on “How will we work together?”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Didsbury</a:t>
            </a:r>
            <a:r>
              <a:rPr lang="en-US" baseline="0" dirty="0" smtClean="0"/>
              <a:t> High example</a:t>
            </a:r>
          </a:p>
          <a:p>
            <a:r>
              <a:rPr lang="en-US" baseline="0" dirty="0" err="1" smtClean="0"/>
              <a:t>Lissa</a:t>
            </a:r>
            <a:r>
              <a:rPr lang="en-US" baseline="0" dirty="0" smtClean="0"/>
              <a:t> and Mark </a:t>
            </a:r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863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1950722"/>
            <a:ext cx="11162453" cy="2740942"/>
          </a:xfrm>
        </p:spPr>
        <p:txBody>
          <a:bodyPr anchor="b">
            <a:noAutofit/>
          </a:bodyPr>
          <a:lstStyle>
            <a:lvl1pPr>
              <a:defRPr sz="77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360" y="4985173"/>
            <a:ext cx="9103360" cy="2492587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75360" y="4833451"/>
            <a:ext cx="11162453" cy="22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866988"/>
            <a:ext cx="2926080" cy="8344747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866988"/>
            <a:ext cx="8561493" cy="83447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0"/>
            <a:ext cx="11054080" cy="2090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744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35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3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4"/>
            <a:ext cx="11054080" cy="21335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22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275842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275842"/>
            <a:ext cx="5743787" cy="6436925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99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96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68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414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2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40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2" y="2041033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8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92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6635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480" y="390598"/>
            <a:ext cx="2926080" cy="8322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240" y="390598"/>
            <a:ext cx="8561493" cy="832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7225A-817C-4218-88AC-A64B9917356C}" type="datetimeFigureOut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11/02/2014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DAF64-13AD-4DAC-9137-D79BED9C996B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19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"/>
            <a:ext cx="13004800" cy="667221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130019" tIns="64992" rIns="130019" bIns="64992" anchor="ctr" anchorCtr="0">
            <a:noAutofit/>
          </a:bodyPr>
          <a:lstStyle/>
          <a:p>
            <a:endParaRPr sz="2000"/>
          </a:p>
        </p:txBody>
      </p:sp>
      <p:cxnSp>
        <p:nvCxnSpPr>
          <p:cNvPr id="13" name="Shape 13"/>
          <p:cNvCxnSpPr/>
          <p:nvPr/>
        </p:nvCxnSpPr>
        <p:spPr>
          <a:xfrm>
            <a:off x="0" y="6630598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975360" y="3541867"/>
            <a:ext cx="11054080" cy="3126613"/>
          </a:xfrm>
          <a:prstGeom prst="rect">
            <a:avLst/>
          </a:prstGeom>
        </p:spPr>
        <p:txBody>
          <a:bodyPr lIns="130019" tIns="130019" rIns="130019" bIns="130019" anchor="b" anchorCtr="0"/>
          <a:lstStyle>
            <a:lvl1pPr indent="650197">
              <a:buSzPct val="100000"/>
              <a:defRPr sz="10200"/>
            </a:lvl1pPr>
            <a:lvl2pPr indent="650197">
              <a:buSzPct val="100000"/>
              <a:defRPr sz="10200"/>
            </a:lvl2pPr>
            <a:lvl3pPr indent="650197">
              <a:buSzPct val="100000"/>
              <a:defRPr sz="10200"/>
            </a:lvl3pPr>
            <a:lvl4pPr indent="650197">
              <a:buSzPct val="100000"/>
              <a:defRPr sz="10200"/>
            </a:lvl4pPr>
            <a:lvl5pPr indent="650197">
              <a:buSzPct val="100000"/>
              <a:defRPr sz="10200"/>
            </a:lvl5pPr>
            <a:lvl6pPr indent="650197">
              <a:buSzPct val="100000"/>
              <a:defRPr sz="10200"/>
            </a:lvl6pPr>
            <a:lvl7pPr indent="650197">
              <a:buSzPct val="100000"/>
              <a:defRPr sz="10200"/>
            </a:lvl7pPr>
            <a:lvl8pPr indent="650197">
              <a:buSzPct val="100000"/>
              <a:defRPr sz="10200"/>
            </a:lvl8pPr>
            <a:lvl9pPr indent="650197">
              <a:buSzPct val="100000"/>
              <a:defRPr sz="102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975360" y="6877919"/>
            <a:ext cx="11054080" cy="1468585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2pPr>
            <a:lvl3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3pPr>
            <a:lvl4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4pPr>
            <a:lvl5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5pPr>
            <a:lvl6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6pPr>
            <a:lvl7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7pPr>
            <a:lvl8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8pPr>
            <a:lvl9pPr marL="0" indent="270915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70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0" y="2"/>
            <a:ext cx="13004800" cy="2180265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19" tIns="64992" rIns="130019" bIns="64992" anchor="ctr" anchorCtr="0">
            <a:noAutofit/>
          </a:bodyPr>
          <a:lstStyle/>
          <a:p>
            <a:endParaRPr sz="2000"/>
          </a:p>
        </p:txBody>
      </p:sp>
      <p:cxnSp>
        <p:nvCxnSpPr>
          <p:cNvPr id="18" name="Shape 18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19" tIns="130019" rIns="130019" bIns="130019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7065173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3644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2"/>
            <a:ext cx="13004800" cy="218026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130019" tIns="64992" rIns="130019" bIns="64992" anchor="ctr" anchorCtr="0">
            <a:noAutofit/>
          </a:bodyPr>
          <a:lstStyle/>
          <a:p>
            <a:endParaRPr sz="2000"/>
          </a:p>
        </p:txBody>
      </p:sp>
      <p:cxnSp>
        <p:nvCxnSpPr>
          <p:cNvPr id="23" name="Shape 23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19" tIns="130019" rIns="130019" bIns="130019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5681067" cy="7065173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6673456" y="2275840"/>
            <a:ext cx="5681067" cy="7065173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573851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2"/>
            <a:ext cx="13004800" cy="2180265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19" tIns="64992" rIns="130019" bIns="64992" anchor="ctr" anchorCtr="0">
            <a:noAutofit/>
          </a:bodyPr>
          <a:lstStyle/>
          <a:p>
            <a:endParaRPr sz="2000"/>
          </a:p>
        </p:txBody>
      </p:sp>
      <p:cxnSp>
        <p:nvCxnSpPr>
          <p:cNvPr id="29" name="Shape 29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19" tIns="130019" rIns="130019" bIns="130019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6663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50240" y="8355668"/>
            <a:ext cx="11704320" cy="985173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 marL="406374" indent="-243823">
              <a:spcBef>
                <a:spcPts val="0"/>
              </a:spcBef>
              <a:buClr>
                <a:schemeClr val="dk2"/>
              </a:buClr>
              <a:buSzPct val="100000"/>
              <a:buNone/>
              <a:defRPr sz="26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6079" y="0"/>
            <a:ext cx="13004800" cy="835584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19" tIns="64992" rIns="130019" bIns="64992" anchor="ctr" anchorCtr="0">
            <a:noAutofit/>
          </a:bodyPr>
          <a:lstStyle/>
          <a:p>
            <a:endParaRPr sz="2000"/>
          </a:p>
        </p:txBody>
      </p:sp>
      <p:cxnSp>
        <p:nvCxnSpPr>
          <p:cNvPr id="34" name="Shape 34"/>
          <p:cNvCxnSpPr/>
          <p:nvPr/>
        </p:nvCxnSpPr>
        <p:spPr>
          <a:xfrm>
            <a:off x="0" y="8314066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939991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3259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  <a:noFill/>
          <a:ln>
            <a:noFill/>
          </a:ln>
        </p:spPr>
        <p:txBody>
          <a:bodyPr lIns="130019" tIns="130019" rIns="130019" bIns="130019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650197" algn="ctr" rtl="0">
              <a:spcBef>
                <a:spcPts val="0"/>
              </a:spcBef>
              <a:spcAft>
                <a:spcPts val="0"/>
              </a:spcAft>
              <a:defRPr/>
            </a:lvl6pPr>
            <a:lvl7pPr marL="1300393" algn="ctr" rtl="0">
              <a:spcBef>
                <a:spcPts val="0"/>
              </a:spcBef>
              <a:spcAft>
                <a:spcPts val="0"/>
              </a:spcAft>
              <a:defRPr/>
            </a:lvl7pPr>
            <a:lvl8pPr marL="1950590" algn="ctr" rtl="0">
              <a:spcBef>
                <a:spcPts val="0"/>
              </a:spcBef>
              <a:spcAft>
                <a:spcPts val="0"/>
              </a:spcAft>
              <a:defRPr/>
            </a:lvl8pPr>
            <a:lvl9pPr marL="2600786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6437120"/>
          </a:xfrm>
          <a:prstGeom prst="rect">
            <a:avLst/>
          </a:prstGeom>
          <a:noFill/>
          <a:ln>
            <a:noFill/>
          </a:ln>
        </p:spPr>
        <p:txBody>
          <a:bodyPr lIns="130019" tIns="130019" rIns="130019" bIns="130019" anchor="t" anchorCtr="0"/>
          <a:lstStyle>
            <a:lvl1pPr marL="487647" indent="-198671" algn="l" rtl="0">
              <a:spcBef>
                <a:spcPts val="91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1056569" indent="-153518" algn="l" rtl="0">
              <a:spcBef>
                <a:spcPts val="796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625492" indent="-108366" algn="l" rtl="0">
              <a:spcBef>
                <a:spcPts val="683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2275688" indent="-144488" algn="l" rtl="0">
              <a:spcBef>
                <a:spcPts val="569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925885" indent="-144488" algn="l" rtl="0">
              <a:spcBef>
                <a:spcPts val="569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3576081" indent="-144488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4226278" indent="-144488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4876475" indent="-144488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5526671" indent="-144488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650242" y="9040144"/>
            <a:ext cx="3034452" cy="519252"/>
          </a:xfrm>
          <a:prstGeom prst="rect">
            <a:avLst/>
          </a:prstGeom>
          <a:noFill/>
          <a:ln>
            <a:noFill/>
          </a:ln>
        </p:spPr>
        <p:txBody>
          <a:bodyPr lIns="130019" tIns="130019" rIns="130019" bIns="130019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650197" marR="0" indent="0" algn="l" rtl="0">
              <a:defRPr/>
            </a:lvl2pPr>
            <a:lvl3pPr marL="1300393" marR="0" indent="0" algn="l" rtl="0">
              <a:defRPr/>
            </a:lvl3pPr>
            <a:lvl4pPr marL="1950590" marR="0" indent="0" algn="l" rtl="0">
              <a:defRPr/>
            </a:lvl4pPr>
            <a:lvl5pPr marL="2600786" marR="0" indent="0" algn="l" rtl="0">
              <a:defRPr/>
            </a:lvl5pPr>
            <a:lvl6pPr marL="3250983" marR="0" indent="0" algn="l" rtl="0">
              <a:defRPr/>
            </a:lvl6pPr>
            <a:lvl7pPr marL="3901180" marR="0" indent="0" algn="l" rtl="0">
              <a:defRPr/>
            </a:lvl7pPr>
            <a:lvl8pPr marL="4551376" marR="0" indent="0" algn="l" rtl="0">
              <a:defRPr/>
            </a:lvl8pPr>
            <a:lvl9pPr marL="5201573" marR="0" indent="0" algn="l" rtl="0">
              <a:defRPr/>
            </a:lvl9pPr>
          </a:lstStyle>
          <a:p>
            <a:endParaRPr lang="en-CA" sz="2000"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443308" y="9040144"/>
            <a:ext cx="4118187" cy="519252"/>
          </a:xfrm>
          <a:prstGeom prst="rect">
            <a:avLst/>
          </a:prstGeom>
          <a:noFill/>
          <a:ln>
            <a:noFill/>
          </a:ln>
        </p:spPr>
        <p:txBody>
          <a:bodyPr lIns="130019" tIns="130019" rIns="130019" bIns="130019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650197" marR="0" indent="0" algn="l" rtl="0">
              <a:defRPr/>
            </a:lvl2pPr>
            <a:lvl3pPr marL="1300393" marR="0" indent="0" algn="l" rtl="0">
              <a:defRPr/>
            </a:lvl3pPr>
            <a:lvl4pPr marL="1950590" marR="0" indent="0" algn="l" rtl="0">
              <a:defRPr/>
            </a:lvl4pPr>
            <a:lvl5pPr marL="2600786" marR="0" indent="0" algn="l" rtl="0">
              <a:defRPr/>
            </a:lvl5pPr>
            <a:lvl6pPr marL="3250983" marR="0" indent="0" algn="l" rtl="0">
              <a:defRPr/>
            </a:lvl6pPr>
            <a:lvl7pPr marL="3901180" marR="0" indent="0" algn="l" rtl="0">
              <a:defRPr/>
            </a:lvl7pPr>
            <a:lvl8pPr marL="4551376" marR="0" indent="0" algn="l" rtl="0">
              <a:defRPr/>
            </a:lvl8pPr>
            <a:lvl9pPr marL="5201573" marR="0" indent="0" algn="l" rtl="0">
              <a:defRPr/>
            </a:lvl9pPr>
          </a:lstStyle>
          <a:p>
            <a:endParaRPr lang="en-CA" sz="2000"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9320107" y="9040144"/>
            <a:ext cx="3034452" cy="519252"/>
          </a:xfrm>
          <a:prstGeom prst="rect">
            <a:avLst/>
          </a:prstGeom>
          <a:noFill/>
          <a:ln>
            <a:noFill/>
          </a:ln>
        </p:spPr>
        <p:txBody>
          <a:bodyPr lIns="130019" tIns="130019" rIns="130019" bIns="130019" anchor="ctr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650197" marR="0" indent="0" algn="l" rtl="0">
              <a:defRPr/>
            </a:lvl2pPr>
            <a:lvl3pPr marL="1300393" marR="0" indent="0" algn="l" rtl="0">
              <a:defRPr/>
            </a:lvl3pPr>
            <a:lvl4pPr marL="1950590" marR="0" indent="0" algn="l" rtl="0">
              <a:defRPr/>
            </a:lvl4pPr>
            <a:lvl5pPr marL="2600786" marR="0" indent="0" algn="l" rtl="0">
              <a:defRPr/>
            </a:lvl5pPr>
            <a:lvl6pPr marL="3250983" marR="0" indent="0" algn="l" rtl="0">
              <a:defRPr/>
            </a:lvl6pPr>
            <a:lvl7pPr marL="3901180" marR="0" indent="0" algn="l" rtl="0">
              <a:defRPr/>
            </a:lvl7pPr>
            <a:lvl8pPr marL="4551376" marR="0" indent="0" algn="l" rtl="0">
              <a:defRPr/>
            </a:lvl8pPr>
            <a:lvl9pPr marL="5201573" marR="0" indent="0" algn="l" rtl="0">
              <a:defRPr/>
            </a:lvl9pPr>
          </a:lstStyle>
          <a:p>
            <a:endParaRPr lang="en-CA" sz="2000"/>
          </a:p>
        </p:txBody>
      </p:sp>
    </p:spTree>
    <p:extLst>
      <p:ext uri="{BB962C8B-B14F-4D97-AF65-F5344CB8AC3E}">
        <p14:creationId xmlns:p14="http://schemas.microsoft.com/office/powerpoint/2010/main" val="1210425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3359574"/>
            <a:ext cx="11054080" cy="3129280"/>
          </a:xfrm>
        </p:spPr>
        <p:txBody>
          <a:bodyPr anchor="b">
            <a:normAutofit/>
          </a:bodyPr>
          <a:lstStyle>
            <a:lvl1pPr algn="l">
              <a:defRPr sz="6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6580431"/>
            <a:ext cx="11054080" cy="2133599"/>
          </a:xfrm>
        </p:spPr>
        <p:txBody>
          <a:bodyPr anchor="t">
            <a:normAutofit/>
          </a:bodyPr>
          <a:lstStyle>
            <a:lvl1pPr marL="0" indent="0">
              <a:buNone/>
              <a:defRPr sz="3400">
                <a:solidFill>
                  <a:schemeClr val="tx2"/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040384" y="6541415"/>
            <a:ext cx="11162453" cy="22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1"/>
            <a:ext cx="13004800" cy="667221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130025" tIns="64995" rIns="130025" bIns="64995" anchor="ctr" anchorCtr="0">
            <a:noAutofit/>
          </a:bodyPr>
          <a:lstStyle/>
          <a:p>
            <a:endParaRPr sz="2000"/>
          </a:p>
        </p:txBody>
      </p:sp>
      <p:cxnSp>
        <p:nvCxnSpPr>
          <p:cNvPr id="13" name="Shape 13"/>
          <p:cNvCxnSpPr/>
          <p:nvPr/>
        </p:nvCxnSpPr>
        <p:spPr>
          <a:xfrm>
            <a:off x="0" y="6630598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975360" y="3541867"/>
            <a:ext cx="11054080" cy="3126613"/>
          </a:xfrm>
          <a:prstGeom prst="rect">
            <a:avLst/>
          </a:prstGeom>
        </p:spPr>
        <p:txBody>
          <a:bodyPr lIns="130025" tIns="130025" rIns="130025" bIns="130025" anchor="b" anchorCtr="0"/>
          <a:lstStyle>
            <a:lvl1pPr indent="650230">
              <a:buSzPct val="100000"/>
              <a:defRPr sz="10200"/>
            </a:lvl1pPr>
            <a:lvl2pPr indent="650230">
              <a:buSzPct val="100000"/>
              <a:defRPr sz="10200"/>
            </a:lvl2pPr>
            <a:lvl3pPr indent="650230">
              <a:buSzPct val="100000"/>
              <a:defRPr sz="10200"/>
            </a:lvl3pPr>
            <a:lvl4pPr indent="650230">
              <a:buSzPct val="100000"/>
              <a:defRPr sz="10200"/>
            </a:lvl4pPr>
            <a:lvl5pPr indent="650230">
              <a:buSzPct val="100000"/>
              <a:defRPr sz="10200"/>
            </a:lvl5pPr>
            <a:lvl6pPr indent="650230">
              <a:buSzPct val="100000"/>
              <a:defRPr sz="10200"/>
            </a:lvl6pPr>
            <a:lvl7pPr indent="650230">
              <a:buSzPct val="100000"/>
              <a:defRPr sz="10200"/>
            </a:lvl7pPr>
            <a:lvl8pPr indent="650230">
              <a:buSzPct val="100000"/>
              <a:defRPr sz="10200"/>
            </a:lvl8pPr>
            <a:lvl9pPr indent="650230">
              <a:buSzPct val="100000"/>
              <a:defRPr sz="102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975360" y="6877917"/>
            <a:ext cx="11054080" cy="1468585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2pPr>
            <a:lvl3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3pPr>
            <a:lvl4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4pPr>
            <a:lvl5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5pPr>
            <a:lvl6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6pPr>
            <a:lvl7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7pPr>
            <a:lvl8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8pPr>
            <a:lvl9pPr marL="0" indent="270929">
              <a:spcBef>
                <a:spcPts val="0"/>
              </a:spcBef>
              <a:buClr>
                <a:schemeClr val="dk2"/>
              </a:buClr>
              <a:buSzPct val="100000"/>
              <a:buNone/>
              <a:defRPr sz="4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4002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/>
        </p:nvSpPr>
        <p:spPr>
          <a:xfrm>
            <a:off x="0" y="1"/>
            <a:ext cx="13004800" cy="2180265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25" tIns="64995" rIns="130025" bIns="64995" anchor="ctr" anchorCtr="0">
            <a:noAutofit/>
          </a:bodyPr>
          <a:lstStyle/>
          <a:p>
            <a:endParaRPr sz="2000"/>
          </a:p>
        </p:txBody>
      </p:sp>
      <p:cxnSp>
        <p:nvCxnSpPr>
          <p:cNvPr id="18" name="Shape 18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25" tIns="130025" rIns="130025" bIns="1300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7065173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452412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0" y="1"/>
            <a:ext cx="13004800" cy="218026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130025" tIns="64995" rIns="130025" bIns="64995" anchor="ctr" anchorCtr="0">
            <a:noAutofit/>
          </a:bodyPr>
          <a:lstStyle/>
          <a:p>
            <a:endParaRPr sz="2000"/>
          </a:p>
        </p:txBody>
      </p:sp>
      <p:cxnSp>
        <p:nvCxnSpPr>
          <p:cNvPr id="23" name="Shape 23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25" tIns="130025" rIns="130025" bIns="1300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5681067" cy="7065173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6673455" y="2275840"/>
            <a:ext cx="5681067" cy="7065173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51586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1"/>
            <a:ext cx="13004800" cy="2180265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25" tIns="64995" rIns="130025" bIns="64995" anchor="ctr" anchorCtr="0">
            <a:noAutofit/>
          </a:bodyPr>
          <a:lstStyle/>
          <a:p>
            <a:endParaRPr sz="2000"/>
          </a:p>
        </p:txBody>
      </p:sp>
      <p:cxnSp>
        <p:nvCxnSpPr>
          <p:cNvPr id="29" name="Shape 29"/>
          <p:cNvCxnSpPr/>
          <p:nvPr/>
        </p:nvCxnSpPr>
        <p:spPr>
          <a:xfrm>
            <a:off x="0" y="2138785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25" tIns="130025" rIns="130025" bIns="1300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94159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50240" y="8355667"/>
            <a:ext cx="11704320" cy="985173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 marL="406394" indent="-243836">
              <a:spcBef>
                <a:spcPts val="0"/>
              </a:spcBef>
              <a:buClr>
                <a:schemeClr val="dk2"/>
              </a:buClr>
              <a:buSzPct val="100000"/>
              <a:buNone/>
              <a:defRPr sz="26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6079" y="0"/>
            <a:ext cx="13004800" cy="835584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130025" tIns="64995" rIns="130025" bIns="64995" anchor="ctr" anchorCtr="0">
            <a:noAutofit/>
          </a:bodyPr>
          <a:lstStyle/>
          <a:p>
            <a:endParaRPr sz="2000"/>
          </a:p>
        </p:txBody>
      </p:sp>
      <p:cxnSp>
        <p:nvCxnSpPr>
          <p:cNvPr id="34" name="Shape 34"/>
          <p:cNvCxnSpPr/>
          <p:nvPr/>
        </p:nvCxnSpPr>
        <p:spPr>
          <a:xfrm>
            <a:off x="0" y="8314066"/>
            <a:ext cx="130048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593755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7699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  <a:noFill/>
          <a:ln>
            <a:noFill/>
          </a:ln>
        </p:spPr>
        <p:txBody>
          <a:bodyPr lIns="130025" tIns="130025" rIns="130025" bIns="1300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/>
            </a:lvl1pPr>
            <a:lvl2pPr algn="ctr" rtl="0">
              <a:spcBef>
                <a:spcPts val="0"/>
              </a:spcBef>
              <a:spcAft>
                <a:spcPts val="0"/>
              </a:spcAft>
              <a:defRPr/>
            </a:lvl2pPr>
            <a:lvl3pPr algn="ctr" rtl="0">
              <a:spcBef>
                <a:spcPts val="0"/>
              </a:spcBef>
              <a:spcAft>
                <a:spcPts val="0"/>
              </a:spcAft>
              <a:defRPr/>
            </a:lvl3pPr>
            <a:lvl4pPr algn="ctr" rtl="0">
              <a:spcBef>
                <a:spcPts val="0"/>
              </a:spcBef>
              <a:spcAft>
                <a:spcPts val="0"/>
              </a:spcAft>
              <a:defRPr/>
            </a:lvl4pPr>
            <a:lvl5pPr algn="ctr" rtl="0">
              <a:spcBef>
                <a:spcPts val="0"/>
              </a:spcBef>
              <a:spcAft>
                <a:spcPts val="0"/>
              </a:spcAft>
              <a:defRPr/>
            </a:lvl5pPr>
            <a:lvl6pPr marL="650230" algn="ctr" rtl="0">
              <a:spcBef>
                <a:spcPts val="0"/>
              </a:spcBef>
              <a:spcAft>
                <a:spcPts val="0"/>
              </a:spcAft>
              <a:defRPr/>
            </a:lvl6pPr>
            <a:lvl7pPr marL="1300460" algn="ctr" rtl="0">
              <a:spcBef>
                <a:spcPts val="0"/>
              </a:spcBef>
              <a:spcAft>
                <a:spcPts val="0"/>
              </a:spcAft>
              <a:defRPr/>
            </a:lvl7pPr>
            <a:lvl8pPr marL="1950690" algn="ctr" rtl="0">
              <a:spcBef>
                <a:spcPts val="0"/>
              </a:spcBef>
              <a:spcAft>
                <a:spcPts val="0"/>
              </a:spcAft>
              <a:defRPr/>
            </a:lvl8pPr>
            <a:lvl9pPr marL="2600919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6437120"/>
          </a:xfrm>
          <a:prstGeom prst="rect">
            <a:avLst/>
          </a:prstGeom>
          <a:noFill/>
          <a:ln>
            <a:noFill/>
          </a:ln>
        </p:spPr>
        <p:txBody>
          <a:bodyPr lIns="130025" tIns="130025" rIns="130025" bIns="130025" anchor="t" anchorCtr="0"/>
          <a:lstStyle>
            <a:lvl1pPr marL="487672" indent="-198681" algn="l" rtl="0">
              <a:spcBef>
                <a:spcPts val="910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1pPr>
            <a:lvl2pPr marL="1056623" indent="-153526" algn="l" rtl="0">
              <a:spcBef>
                <a:spcPts val="796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2pPr>
            <a:lvl3pPr marL="1625575" indent="-108372" algn="l" rtl="0">
              <a:spcBef>
                <a:spcPts val="683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•"/>
              <a:defRPr/>
            </a:lvl3pPr>
            <a:lvl4pPr marL="2275804" indent="-144496" algn="l" rtl="0">
              <a:spcBef>
                <a:spcPts val="569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–"/>
              <a:defRPr/>
            </a:lvl4pPr>
            <a:lvl5pPr marL="2926034" indent="-144496" algn="l" rtl="0">
              <a:spcBef>
                <a:spcPts val="569"/>
              </a:spcBef>
              <a:spcAft>
                <a:spcPts val="0"/>
              </a:spcAft>
              <a:buClr>
                <a:schemeClr val="dk1"/>
              </a:buClr>
              <a:buFont typeface="Calibri"/>
              <a:buChar char="»"/>
              <a:defRPr/>
            </a:lvl5pPr>
            <a:lvl6pPr marL="3576264" indent="-144496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6pPr>
            <a:lvl7pPr marL="4226494" indent="-144496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7pPr>
            <a:lvl8pPr marL="4876724" indent="-144496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8pPr>
            <a:lvl9pPr marL="5526954" indent="-144496" algn="l" rtl="0">
              <a:spcBef>
                <a:spcPts val="569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dt" idx="10"/>
          </p:nvPr>
        </p:nvSpPr>
        <p:spPr>
          <a:xfrm>
            <a:off x="650241" y="9040143"/>
            <a:ext cx="3034452" cy="519252"/>
          </a:xfrm>
          <a:prstGeom prst="rect">
            <a:avLst/>
          </a:prstGeom>
          <a:noFill/>
          <a:ln>
            <a:noFill/>
          </a:ln>
        </p:spPr>
        <p:txBody>
          <a:bodyPr lIns="130025" tIns="130025" rIns="130025" bIns="1300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/>
            </a:lvl1pPr>
            <a:lvl2pPr marL="650230" marR="0" indent="0" algn="l" rtl="0">
              <a:defRPr/>
            </a:lvl2pPr>
            <a:lvl3pPr marL="1300460" marR="0" indent="0" algn="l" rtl="0">
              <a:defRPr/>
            </a:lvl3pPr>
            <a:lvl4pPr marL="1950690" marR="0" indent="0" algn="l" rtl="0">
              <a:defRPr/>
            </a:lvl4pPr>
            <a:lvl5pPr marL="2600919" marR="0" indent="0" algn="l" rtl="0">
              <a:defRPr/>
            </a:lvl5pPr>
            <a:lvl6pPr marL="3251149" marR="0" indent="0" algn="l" rtl="0">
              <a:defRPr/>
            </a:lvl6pPr>
            <a:lvl7pPr marL="3901379" marR="0" indent="0" algn="l" rtl="0">
              <a:defRPr/>
            </a:lvl7pPr>
            <a:lvl8pPr marL="4551609" marR="0" indent="0" algn="l" rtl="0">
              <a:defRPr/>
            </a:lvl8pPr>
            <a:lvl9pPr marL="5201839" marR="0" indent="0" algn="l" rtl="0">
              <a:defRPr/>
            </a:lvl9pPr>
          </a:lstStyle>
          <a:p>
            <a:endParaRPr sz="2000"/>
          </a:p>
        </p:txBody>
      </p:sp>
      <p:sp>
        <p:nvSpPr>
          <p:cNvPr id="40" name="Shape 40"/>
          <p:cNvSpPr txBox="1">
            <a:spLocks noGrp="1"/>
          </p:cNvSpPr>
          <p:nvPr>
            <p:ph type="ftr" idx="11"/>
          </p:nvPr>
        </p:nvSpPr>
        <p:spPr>
          <a:xfrm>
            <a:off x="4443307" y="9040143"/>
            <a:ext cx="4118187" cy="519252"/>
          </a:xfrm>
          <a:prstGeom prst="rect">
            <a:avLst/>
          </a:prstGeom>
          <a:noFill/>
          <a:ln>
            <a:noFill/>
          </a:ln>
        </p:spPr>
        <p:txBody>
          <a:bodyPr lIns="130025" tIns="130025" rIns="130025" bIns="1300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650230" marR="0" indent="0" algn="l" rtl="0">
              <a:defRPr/>
            </a:lvl2pPr>
            <a:lvl3pPr marL="1300460" marR="0" indent="0" algn="l" rtl="0">
              <a:defRPr/>
            </a:lvl3pPr>
            <a:lvl4pPr marL="1950690" marR="0" indent="0" algn="l" rtl="0">
              <a:defRPr/>
            </a:lvl4pPr>
            <a:lvl5pPr marL="2600919" marR="0" indent="0" algn="l" rtl="0">
              <a:defRPr/>
            </a:lvl5pPr>
            <a:lvl6pPr marL="3251149" marR="0" indent="0" algn="l" rtl="0">
              <a:defRPr/>
            </a:lvl6pPr>
            <a:lvl7pPr marL="3901379" marR="0" indent="0" algn="l" rtl="0">
              <a:defRPr/>
            </a:lvl7pPr>
            <a:lvl8pPr marL="4551609" marR="0" indent="0" algn="l" rtl="0">
              <a:defRPr/>
            </a:lvl8pPr>
            <a:lvl9pPr marL="5201839" marR="0" indent="0" algn="l" rtl="0">
              <a:defRPr/>
            </a:lvl9pPr>
          </a:lstStyle>
          <a:p>
            <a:endParaRPr sz="2000"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9320107" y="9040143"/>
            <a:ext cx="3034452" cy="519252"/>
          </a:xfrm>
          <a:prstGeom prst="rect">
            <a:avLst/>
          </a:prstGeom>
          <a:noFill/>
          <a:ln>
            <a:noFill/>
          </a:ln>
        </p:spPr>
        <p:txBody>
          <a:bodyPr lIns="130025" tIns="130025" rIns="130025" bIns="130025" anchor="ctr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/>
            </a:lvl1pPr>
            <a:lvl2pPr marL="650230" marR="0" indent="0" algn="l" rtl="0">
              <a:defRPr/>
            </a:lvl2pPr>
            <a:lvl3pPr marL="1300460" marR="0" indent="0" algn="l" rtl="0">
              <a:defRPr/>
            </a:lvl3pPr>
            <a:lvl4pPr marL="1950690" marR="0" indent="0" algn="l" rtl="0">
              <a:defRPr/>
            </a:lvl4pPr>
            <a:lvl5pPr marL="2600919" marR="0" indent="0" algn="l" rtl="0">
              <a:defRPr/>
            </a:lvl5pPr>
            <a:lvl6pPr marL="3251149" marR="0" indent="0" algn="l" rtl="0">
              <a:defRPr/>
            </a:lvl6pPr>
            <a:lvl7pPr marL="3901379" marR="0" indent="0" algn="l" rtl="0">
              <a:defRPr/>
            </a:lvl7pPr>
            <a:lvl8pPr marL="4551609" marR="0" indent="0" algn="l" rtl="0">
              <a:defRPr/>
            </a:lvl8pPr>
            <a:lvl9pPr marL="5201839" marR="0" indent="0" algn="l" rtl="0">
              <a:defRPr/>
            </a:lvl9pPr>
          </a:lstStyle>
          <a:p>
            <a:endParaRPr sz="2000"/>
          </a:p>
        </p:txBody>
      </p:sp>
    </p:spTree>
    <p:extLst>
      <p:ext uri="{BB962C8B-B14F-4D97-AF65-F5344CB8AC3E}">
        <p14:creationId xmlns:p14="http://schemas.microsoft.com/office/powerpoint/2010/main" val="29445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" y="2379878"/>
            <a:ext cx="5743787" cy="671047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0773" y="2379878"/>
            <a:ext cx="5743787" cy="671047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384213"/>
            <a:ext cx="5592064" cy="90988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800" b="0">
                <a:solidFill>
                  <a:schemeClr val="tx2"/>
                </a:solidFill>
              </a:defRPr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467946"/>
            <a:ext cx="5592064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62496" y="2384213"/>
            <a:ext cx="5592064" cy="909884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8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62496" y="3467946"/>
            <a:ext cx="5592064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154229" y="5754061"/>
            <a:ext cx="6697472" cy="112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1126514"/>
            <a:ext cx="3043123" cy="1794662"/>
          </a:xfrm>
        </p:spPr>
        <p:txBody>
          <a:bodyPr anchor="b">
            <a:noAutofit/>
          </a:bodyPr>
          <a:lstStyle>
            <a:lvl1pPr algn="l">
              <a:defRPr sz="3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6560" y="1126514"/>
            <a:ext cx="8128000" cy="7932928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3" y="3030120"/>
            <a:ext cx="3043123" cy="603536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8654" y="5091849"/>
            <a:ext cx="7932928" cy="22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1127083"/>
            <a:ext cx="3047367" cy="1798997"/>
          </a:xfrm>
        </p:spPr>
        <p:txBody>
          <a:bodyPr anchor="b">
            <a:normAutofit/>
          </a:bodyPr>
          <a:lstStyle>
            <a:lvl1pPr algn="l">
              <a:defRPr sz="3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65580" y="1192108"/>
            <a:ext cx="8397355" cy="7822871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0" y="3034453"/>
            <a:ext cx="3043123" cy="6034227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February 11,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14007"/>
            <a:ext cx="13004800" cy="3251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758615"/>
            <a:ext cx="11704320" cy="1408853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0"/>
            <a:ext cx="11704320" cy="6935893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3004800" cy="5201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39" tIns="65020" rIns="130039" bIns="65020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26011"/>
            <a:ext cx="4118187" cy="468173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17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February 11,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76800" y="26011"/>
            <a:ext cx="5852160" cy="468173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ctr">
              <a:defRPr sz="17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26011"/>
            <a:ext cx="1517227" cy="468173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1300393" rtl="0" eaLnBrk="1" latinLnBrk="0" hangingPunct="1">
        <a:spcBef>
          <a:spcPct val="0"/>
        </a:spcBef>
        <a:buNone/>
        <a:defRPr sz="5700" kern="1200" spc="-142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0079" indent="-260079" algn="l" defTabSz="1300393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indent="-260079" algn="l" defTabSz="1300393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40315" indent="-260079" algn="l" defTabSz="1300393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430433" indent="-260079" algn="l" defTabSz="130039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690511" indent="-195059" algn="l" defTabSz="1300393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950590" indent="-260079" algn="l" defTabSz="130039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210668" indent="-260079" algn="l" defTabSz="130039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470747" indent="-260079" algn="l" defTabSz="130039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30825" indent="-260079" algn="l" defTabSz="1300393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2"/>
            <a:ext cx="11704320" cy="6436925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00393"/>
            <a:fld id="{7BC7225A-817C-4218-88AC-A64B9917356C}" type="datetimeFigureOut">
              <a:rPr lang="en-CA" kern="120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300393"/>
              <a:t>11/02/2014</a:t>
            </a:fld>
            <a:endParaRPr lang="en-CA" kern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308" y="9040144"/>
            <a:ext cx="4118187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00393"/>
            <a:endParaRPr lang="en-CA" kern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0107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300393"/>
            <a:fld id="{670DAF64-13AD-4DAC-9137-D79BED9C996B}" type="slidenum">
              <a:rPr lang="en-CA" kern="120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1300393"/>
              <a:t>‹#›</a:t>
            </a:fld>
            <a:endParaRPr lang="en-CA" kern="12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717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ctr" defTabSz="1300393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47" indent="-487647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92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68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88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8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27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47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67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19" tIns="130019" rIns="130019" bIns="130019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7065173"/>
          </a:xfrm>
          <a:prstGeom prst="rect">
            <a:avLst/>
          </a:prstGeom>
        </p:spPr>
        <p:txBody>
          <a:bodyPr lIns="130019" tIns="130019" rIns="130019" bIns="130019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08438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50240" y="390595"/>
            <a:ext cx="11704320" cy="1625600"/>
          </a:xfrm>
          <a:prstGeom prst="rect">
            <a:avLst/>
          </a:prstGeom>
        </p:spPr>
        <p:txBody>
          <a:bodyPr lIns="130025" tIns="130025" rIns="130025" bIns="130025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50240" y="2275840"/>
            <a:ext cx="11704320" cy="7065173"/>
          </a:xfrm>
          <a:prstGeom prst="rect">
            <a:avLst/>
          </a:prstGeom>
        </p:spPr>
        <p:txBody>
          <a:bodyPr lIns="130025" tIns="130025" rIns="130025" bIns="1300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9136132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20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alberta.ca/department/ipr/curriculum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rockyview.ab.ca/blog/2013/10/09/an-open-letter-to-education/#.UlW7OnSPdrc.twitt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hyperlink" Target="http://education.alberta.ca/media/6855101/understanding%20the%20shifts%20new%20header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4999" y="5791200"/>
            <a:ext cx="11704320" cy="32258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Connecting the Dots:</a:t>
            </a:r>
            <a:br>
              <a:rPr lang="en-US" dirty="0" smtClean="0"/>
            </a:br>
            <a:r>
              <a:rPr lang="en-US" dirty="0" smtClean="0"/>
              <a:t>LST Roles and the </a:t>
            </a:r>
            <a:r>
              <a:rPr lang="en-US" sz="6500" dirty="0" smtClean="0"/>
              <a:t>First </a:t>
            </a:r>
            <a:r>
              <a:rPr lang="en-US" sz="6500" dirty="0"/>
              <a:t>Steps of Inspiring Education into Action</a:t>
            </a:r>
            <a:r>
              <a:rPr lang="en-CA" sz="6500" dirty="0"/>
              <a:t/>
            </a:r>
            <a:br>
              <a:rPr lang="en-CA" sz="6500" dirty="0"/>
            </a:b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066801"/>
            <a:ext cx="11684318" cy="402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54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Ministerial Order Competencies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Know how to learn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:  to gain knowledge, understanding or skills through experience, study, and interaction with others</a:t>
            </a: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Think critically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:  conceptualize, apply, analyze, synthesize, and evaluate to construct knowledge</a:t>
            </a: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Identify and solve complex problems</a:t>
            </a:r>
            <a:endParaRPr lang="en-CA" sz="2400" dirty="0">
              <a:solidFill>
                <a:prstClr val="black"/>
              </a:solidFill>
              <a:cs typeface="Arial"/>
              <a:sym typeface="Arial"/>
              <a:rtl val="0"/>
            </a:endParaRP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Manage information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:  access, interpret, evaluate and use information effectively, efficiently, and ethically</a:t>
            </a: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Innovate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:  create, generate and apply new ideas or concepts</a:t>
            </a: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Create opportunities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 through play, imagination, reflection, negotiation, and competition, </a:t>
            </a:r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with an entrepreneurial spirit</a:t>
            </a:r>
            <a:endParaRPr lang="en-CA" sz="2400" dirty="0">
              <a:solidFill>
                <a:prstClr val="black"/>
              </a:solidFill>
              <a:cs typeface="Arial"/>
              <a:sym typeface="Arial"/>
              <a:rtl val="0"/>
            </a:endParaRP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Apply multiple literacies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:  reading, writing, mathematics, technology, languages, media, and personal finance</a:t>
            </a:r>
          </a:p>
          <a:p>
            <a:pPr marL="342900" lvl="0" indent="-342900" defTabSz="914400"/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Demonstrate good </a:t>
            </a:r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communication skills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 and the ability to </a:t>
            </a:r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work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 </a:t>
            </a:r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cooperatively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 with others</a:t>
            </a:r>
          </a:p>
          <a:p>
            <a:pPr marL="342900" lvl="0" indent="-342900" defTabSz="914400"/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Demonstrate </a:t>
            </a:r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global and cultural understanding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, considering the economy and sustainable development</a:t>
            </a:r>
          </a:p>
          <a:p>
            <a:pPr marL="342900" lvl="0" indent="-342900" defTabSz="914400"/>
            <a:r>
              <a:rPr lang="en-CA" sz="2400" b="1" dirty="0">
                <a:solidFill>
                  <a:prstClr val="black"/>
                </a:solidFill>
                <a:cs typeface="Arial"/>
                <a:sym typeface="Arial"/>
                <a:rtl val="0"/>
              </a:rPr>
              <a:t>Identify and apply career and life skills </a:t>
            </a:r>
            <a:r>
              <a:rPr lang="en-CA" sz="2400" dirty="0">
                <a:solidFill>
                  <a:prstClr val="black"/>
                </a:solidFill>
                <a:cs typeface="Arial"/>
                <a:sym typeface="Arial"/>
                <a:rtl val="0"/>
              </a:rPr>
              <a:t>through personal growth and well-being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32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50240" y="541868"/>
            <a:ext cx="11704320" cy="1192107"/>
          </a:xfrm>
        </p:spPr>
        <p:txBody>
          <a:bodyPr>
            <a:normAutofit fontScale="90000"/>
          </a:bodyPr>
          <a:lstStyle/>
          <a:p>
            <a:r>
              <a:rPr lang="en-CA" sz="3800" b="1" dirty="0"/>
              <a:t>Curriculum Redesign</a:t>
            </a:r>
            <a:br>
              <a:rPr lang="en-CA" sz="3800" b="1" dirty="0"/>
            </a:br>
            <a:r>
              <a:rPr lang="en-CA" sz="3800" dirty="0">
                <a:solidFill>
                  <a:schemeClr val="accent5"/>
                </a:solidFill>
              </a:rPr>
              <a:t>Engaged Thinkers – Ethical Citizens – Entrepreneurial Spirit</a:t>
            </a:r>
            <a:r>
              <a:rPr lang="en-CA" b="1" dirty="0">
                <a:solidFill>
                  <a:schemeClr val="accent5"/>
                </a:solidFill>
              </a:rPr>
              <a:t/>
            </a:r>
            <a:br>
              <a:rPr lang="en-CA" b="1" dirty="0">
                <a:solidFill>
                  <a:schemeClr val="accent5"/>
                </a:solidFill>
              </a:rPr>
            </a:br>
            <a:r>
              <a:rPr lang="en-CA" sz="4400" dirty="0">
                <a:hlinkClick r:id="rId3"/>
              </a:rPr>
              <a:t>http://education.alberta.ca/department/ipr/curriculum.aspx</a:t>
            </a:r>
            <a:endParaRPr lang="en-CA" sz="4400" dirty="0">
              <a:solidFill>
                <a:schemeClr val="accent5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b="1" dirty="0"/>
              <a:t>Engaged Thinker</a:t>
            </a:r>
            <a:r>
              <a:rPr lang="en-CA" dirty="0"/>
              <a:t> – Alberta must cultivate students with an inquisitive, engaged mind.  Students that are prepared to ask “why?” and think critically about the answers they receive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b="1" dirty="0"/>
              <a:t>Ethical Citizen</a:t>
            </a:r>
            <a:r>
              <a:rPr lang="en-CA" dirty="0"/>
              <a:t> - Knowing the answer is not enough.   Our children and grandchildren must be ethical, compassionate and respectful to truly grow and thrive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b="1" dirty="0"/>
              <a:t>Entrepreneurial Spirit</a:t>
            </a:r>
            <a:r>
              <a:rPr lang="en-CA" dirty="0"/>
              <a:t> – To shape innovative ideas into real-world solutions, our education system should develop motivated, resourceful and resilient citizens. Alberta would do well to encourage our students to be bold, embrace leadership and actively seek new opportunities</a:t>
            </a:r>
            <a:r>
              <a:rPr lang="en-CA" dirty="0" smtClean="0"/>
              <a:t>.</a:t>
            </a:r>
            <a:r>
              <a:rPr lang="en-US" dirty="0" smtClean="0"/>
              <a:t>(Connection to Career and Technology Foundations) </a:t>
            </a: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50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bother?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</p:txBody>
      </p:sp>
      <p:pic>
        <p:nvPicPr>
          <p:cNvPr id="1026" name="Picture 2" descr="https://encrypted-tbn2.gstatic.com/images?q=tbn:ANd9GcREFFurehEi9QRuURlDH7pzORWDJ4FzLjl2k49og3CUKooJVztu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657600"/>
            <a:ext cx="9557376" cy="267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83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 for </a:t>
            </a:r>
            <a:r>
              <a:rPr lang="en-US" smtClean="0"/>
              <a:t>us?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9800" y="1828800"/>
            <a:ext cx="5743787" cy="671047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Process:</a:t>
            </a:r>
          </a:p>
          <a:p>
            <a:endParaRPr lang="en-US" dirty="0" smtClean="0"/>
          </a:p>
          <a:p>
            <a:r>
              <a:rPr lang="en-US" dirty="0" smtClean="0"/>
              <a:t>Take a look at “Steve”</a:t>
            </a:r>
          </a:p>
          <a:p>
            <a:pPr lvl="1"/>
            <a:r>
              <a:rPr lang="en-US" dirty="0" smtClean="0"/>
              <a:t>Competencies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eeds</a:t>
            </a:r>
          </a:p>
          <a:p>
            <a:pPr lvl="1"/>
            <a:r>
              <a:rPr lang="en-US" dirty="0" smtClean="0"/>
              <a:t>Learning Support Team roles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917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3352802"/>
            <a:ext cx="5334000" cy="394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the Dots…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" y="1981201"/>
            <a:ext cx="11704320" cy="6096000"/>
          </a:xfrm>
        </p:spPr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Comments</a:t>
            </a:r>
          </a:p>
          <a:p>
            <a:r>
              <a:rPr lang="en-US" dirty="0" smtClean="0"/>
              <a:t>Next Steps</a:t>
            </a:r>
            <a:endParaRPr lang="en-CA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762002"/>
            <a:ext cx="11703050" cy="1625599"/>
          </a:xfrm>
        </p:spPr>
        <p:txBody>
          <a:bodyPr/>
          <a:lstStyle/>
          <a:p>
            <a:r>
              <a:rPr lang="en-US" sz="6000" dirty="0">
                <a:solidFill>
                  <a:srgbClr val="FF0000"/>
                </a:solidFill>
              </a:rPr>
              <a:t>In the next hour…</a:t>
            </a:r>
            <a:endParaRPr lang="en-CA" sz="6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558801" y="2514602"/>
            <a:ext cx="5775324" cy="6435725"/>
          </a:xfrm>
        </p:spPr>
        <p:txBody>
          <a:bodyPr>
            <a:normAutofit/>
          </a:bodyPr>
          <a:lstStyle/>
          <a:p>
            <a:pPr marL="571471" indent="-571471"/>
            <a:r>
              <a:rPr lang="en-US" dirty="0" smtClean="0">
                <a:solidFill>
                  <a:srgbClr val="0000FF"/>
                </a:solidFill>
              </a:rPr>
              <a:t>Reflection on LST Roles in supporting all learners</a:t>
            </a:r>
          </a:p>
          <a:p>
            <a:pPr marL="571471" indent="-571471"/>
            <a:endParaRPr lang="en-US" dirty="0" smtClean="0">
              <a:solidFill>
                <a:srgbClr val="0000FF"/>
              </a:solidFill>
            </a:endParaRPr>
          </a:p>
          <a:p>
            <a:pPr marL="571471" indent="-571471"/>
            <a:r>
              <a:rPr lang="en-US" dirty="0">
                <a:solidFill>
                  <a:srgbClr val="0000FF"/>
                </a:solidFill>
              </a:rPr>
              <a:t>Connecting our work to the vision of Inspiring Education</a:t>
            </a:r>
          </a:p>
          <a:p>
            <a:pPr marL="571471" indent="-571471"/>
            <a:endParaRPr lang="en-US" dirty="0">
              <a:solidFill>
                <a:srgbClr val="0000FF"/>
              </a:solidFill>
            </a:endParaRPr>
          </a:p>
          <a:p>
            <a:pPr marL="571471" indent="-571471"/>
            <a:endParaRPr lang="en-US" dirty="0">
              <a:solidFill>
                <a:srgbClr val="0000FF"/>
              </a:solidFill>
            </a:endParaRPr>
          </a:p>
          <a:p>
            <a:pPr marL="571471" indent="-571471"/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601" y="3208846"/>
            <a:ext cx="5334000" cy="3945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61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LST Roles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Does “All” Really Mean “All”?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3124200"/>
            <a:ext cx="6770259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0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Reflection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challenged your thinking from the article?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“aha” moment(s) did you have? </a:t>
            </a:r>
            <a:endParaRPr lang="en-CA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How does this inform your view of  The Core of the QLE?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What questions do you still have?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74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 of Support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50240" y="2275842"/>
            <a:ext cx="5775960" cy="643692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Learning styles and instructional needs vary from student to student, we must provide each student </a:t>
            </a:r>
            <a:r>
              <a:rPr lang="en-US" i="1" dirty="0" smtClean="0"/>
              <a:t>personalized instruction </a:t>
            </a:r>
            <a:r>
              <a:rPr lang="en-US" dirty="0" smtClean="0"/>
              <a:t>– that is, teaching practices designed to meet the </a:t>
            </a:r>
            <a:r>
              <a:rPr lang="en-US" i="1" dirty="0" smtClean="0"/>
              <a:t>individual</a:t>
            </a:r>
            <a:r>
              <a:rPr lang="en-US" dirty="0" smtClean="0"/>
              <a:t> learning needs of each student. 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2133600"/>
            <a:ext cx="6578600" cy="6858000"/>
          </a:xfrm>
        </p:spPr>
      </p:pic>
    </p:spTree>
    <p:extLst>
      <p:ext uri="{BB962C8B-B14F-4D97-AF65-F5344CB8AC3E}">
        <p14:creationId xmlns:p14="http://schemas.microsoft.com/office/powerpoint/2010/main" val="190791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8801101"/>
            <a:ext cx="3725862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99" y="8801101"/>
            <a:ext cx="1670050" cy="46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Freeform 3"/>
          <p:cNvSpPr>
            <a:spLocks/>
          </p:cNvSpPr>
          <p:nvPr/>
        </p:nvSpPr>
        <p:spPr bwMode="auto">
          <a:xfrm>
            <a:off x="11080751" y="2362207"/>
            <a:ext cx="1882775" cy="5005387"/>
          </a:xfrm>
          <a:custGeom>
            <a:avLst/>
            <a:gdLst>
              <a:gd name="T0" fmla="*/ 0 w 21600"/>
              <a:gd name="T1" fmla="*/ 0 h 21600"/>
              <a:gd name="T2" fmla="*/ 14933 w 21600"/>
              <a:gd name="T3" fmla="*/ 0 h 21600"/>
              <a:gd name="T4" fmla="*/ 21600 w 21600"/>
              <a:gd name="T5" fmla="*/ 10823 h 21600"/>
              <a:gd name="T6" fmla="*/ 14942 w 21600"/>
              <a:gd name="T7" fmla="*/ 21600 h 21600"/>
              <a:gd name="T8" fmla="*/ 0 w 21600"/>
              <a:gd name="T9" fmla="*/ 21600 h 21600"/>
              <a:gd name="T10" fmla="*/ 6887 w 21600"/>
              <a:gd name="T11" fmla="*/ 10684 h 21600"/>
              <a:gd name="T12" fmla="*/ 0 w 21600"/>
              <a:gd name="T13" fmla="*/ 0 h 21600"/>
              <a:gd name="T14" fmla="*/ 0 w 21600"/>
              <a:gd name="T1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4933" y="0"/>
                </a:lnTo>
                <a:lnTo>
                  <a:pt x="21600" y="10823"/>
                </a:lnTo>
                <a:lnTo>
                  <a:pt x="14942" y="21600"/>
                </a:lnTo>
                <a:lnTo>
                  <a:pt x="0" y="21600"/>
                </a:lnTo>
                <a:lnTo>
                  <a:pt x="6887" y="10684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gradFill rotWithShape="0">
            <a:gsLst>
              <a:gs pos="0">
                <a:srgbClr val="B0006E"/>
              </a:gs>
              <a:gs pos="100000">
                <a:srgbClr val="7A003C"/>
              </a:gs>
            </a:gsLst>
            <a:lin ang="0" scaled="1"/>
          </a:gradFill>
          <a:ln>
            <a:noFill/>
          </a:ln>
          <a:effectLst>
            <a:outerShdw blurRad="63500" dist="38099" dir="2700000" algn="ctr" rotWithShape="0">
              <a:schemeClr val="bg2">
                <a:alpha val="59998"/>
              </a:scheme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CA"/>
          </a:p>
        </p:txBody>
      </p:sp>
      <p:grpSp>
        <p:nvGrpSpPr>
          <p:cNvPr id="28678" name="Group 6"/>
          <p:cNvGrpSpPr>
            <a:grpSpLocks/>
          </p:cNvGrpSpPr>
          <p:nvPr/>
        </p:nvGrpSpPr>
        <p:grpSpPr bwMode="auto">
          <a:xfrm>
            <a:off x="4938715" y="2362200"/>
            <a:ext cx="3163887" cy="4995863"/>
            <a:chOff x="0" y="0"/>
            <a:chExt cx="1993" cy="3146"/>
          </a:xfrm>
        </p:grpSpPr>
        <p:sp>
          <p:nvSpPr>
            <p:cNvPr id="28676" name="Freeform 4"/>
            <p:cNvSpPr>
              <a:spLocks/>
            </p:cNvSpPr>
            <p:nvPr/>
          </p:nvSpPr>
          <p:spPr bwMode="auto">
            <a:xfrm>
              <a:off x="0" y="0"/>
              <a:ext cx="1993" cy="3146"/>
            </a:xfrm>
            <a:custGeom>
              <a:avLst/>
              <a:gdLst>
                <a:gd name="T0" fmla="*/ 0 w 21600"/>
                <a:gd name="T1" fmla="*/ 0 h 21600"/>
                <a:gd name="T2" fmla="*/ 17635 w 21600"/>
                <a:gd name="T3" fmla="*/ 0 h 21600"/>
                <a:gd name="T4" fmla="*/ 21600 w 21600"/>
                <a:gd name="T5" fmla="*/ 10800 h 21600"/>
                <a:gd name="T6" fmla="*/ 17635 w 21600"/>
                <a:gd name="T7" fmla="*/ 21600 h 21600"/>
                <a:gd name="T8" fmla="*/ 0 w 21600"/>
                <a:gd name="T9" fmla="*/ 21600 h 21600"/>
                <a:gd name="T10" fmla="*/ 4150 w 21600"/>
                <a:gd name="T11" fmla="*/ 10800 h 21600"/>
                <a:gd name="T12" fmla="*/ 0 w 21600"/>
                <a:gd name="T13" fmla="*/ 0 h 21600"/>
                <a:gd name="T14" fmla="*/ 0 w 21600"/>
                <a:gd name="T1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7635" y="0"/>
                  </a:lnTo>
                  <a:lnTo>
                    <a:pt x="21600" y="10800"/>
                  </a:lnTo>
                  <a:lnTo>
                    <a:pt x="17635" y="21600"/>
                  </a:lnTo>
                  <a:lnTo>
                    <a:pt x="0" y="21600"/>
                  </a:lnTo>
                  <a:lnTo>
                    <a:pt x="4150" y="108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19" name="Rectangle 5"/>
            <p:cNvSpPr>
              <a:spLocks/>
            </p:cNvSpPr>
            <p:nvPr/>
          </p:nvSpPr>
          <p:spPr bwMode="auto">
            <a:xfrm>
              <a:off x="470" y="1264"/>
              <a:ext cx="1480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Priority</a:t>
              </a:r>
              <a:endParaRPr lang="en-US" altLang="en-US" sz="2400" dirty="0">
                <a:latin typeface="Arial" charset="0"/>
                <a:ea typeface="Lucida Grande" charset="0"/>
                <a:cs typeface="Lucida Grande" charset="0"/>
                <a:sym typeface="Arial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 Initiatives...</a:t>
              </a:r>
            </a:p>
          </p:txBody>
        </p:sp>
      </p:grp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39695" y="2362200"/>
            <a:ext cx="2778125" cy="4995863"/>
            <a:chOff x="0" y="0"/>
            <a:chExt cx="1749" cy="3146"/>
          </a:xfrm>
        </p:grpSpPr>
        <p:sp>
          <p:nvSpPr>
            <p:cNvPr id="28679" name="Freeform 7"/>
            <p:cNvSpPr>
              <a:spLocks/>
            </p:cNvSpPr>
            <p:nvPr/>
          </p:nvSpPr>
          <p:spPr bwMode="auto">
            <a:xfrm>
              <a:off x="0" y="0"/>
              <a:ext cx="1749" cy="3146"/>
            </a:xfrm>
            <a:custGeom>
              <a:avLst/>
              <a:gdLst>
                <a:gd name="T0" fmla="*/ 90 w 21600"/>
                <a:gd name="T1" fmla="*/ 0 h 21600"/>
                <a:gd name="T2" fmla="*/ 16810 w 21600"/>
                <a:gd name="T3" fmla="*/ 0 h 21600"/>
                <a:gd name="T4" fmla="*/ 21600 w 21600"/>
                <a:gd name="T5" fmla="*/ 10800 h 21600"/>
                <a:gd name="T6" fmla="*/ 16866 w 21600"/>
                <a:gd name="T7" fmla="*/ 21600 h 21600"/>
                <a:gd name="T8" fmla="*/ 90 w 21600"/>
                <a:gd name="T9" fmla="*/ 21600 h 21600"/>
                <a:gd name="T10" fmla="*/ 0 w 21600"/>
                <a:gd name="T11" fmla="*/ 11195 h 21600"/>
                <a:gd name="T12" fmla="*/ 90 w 21600"/>
                <a:gd name="T13" fmla="*/ 0 h 21600"/>
                <a:gd name="T14" fmla="*/ 90 w 21600"/>
                <a:gd name="T1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90" y="0"/>
                  </a:moveTo>
                  <a:lnTo>
                    <a:pt x="16810" y="0"/>
                  </a:lnTo>
                  <a:lnTo>
                    <a:pt x="21600" y="10800"/>
                  </a:lnTo>
                  <a:lnTo>
                    <a:pt x="16866" y="21600"/>
                  </a:lnTo>
                  <a:lnTo>
                    <a:pt x="90" y="21600"/>
                  </a:lnTo>
                  <a:lnTo>
                    <a:pt x="0" y="11195"/>
                  </a:lnTo>
                  <a:lnTo>
                    <a:pt x="90" y="0"/>
                  </a:lnTo>
                  <a:close/>
                  <a:moveTo>
                    <a:pt x="9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pic>
          <p:nvPicPr>
            <p:cNvPr id="28680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3" y="467"/>
              <a:ext cx="998" cy="998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6417" name="Rectangle 9"/>
            <p:cNvSpPr>
              <a:spLocks/>
            </p:cNvSpPr>
            <p:nvPr/>
          </p:nvSpPr>
          <p:spPr bwMode="auto">
            <a:xfrm>
              <a:off x="61" y="1719"/>
              <a:ext cx="1432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Inspiring</a:t>
              </a:r>
              <a:endParaRPr lang="en-US" altLang="en-US" sz="2400" dirty="0">
                <a:latin typeface="Arial" charset="0"/>
                <a:ea typeface="Lucida Grande" charset="0"/>
                <a:cs typeface="Lucida Grande" charset="0"/>
                <a:sym typeface="Arial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Education</a:t>
              </a:r>
            </a:p>
          </p:txBody>
        </p:sp>
      </p:grpSp>
      <p:grpSp>
        <p:nvGrpSpPr>
          <p:cNvPr id="28685" name="Group 13"/>
          <p:cNvGrpSpPr>
            <a:grpSpLocks/>
          </p:cNvGrpSpPr>
          <p:nvPr/>
        </p:nvGrpSpPr>
        <p:grpSpPr bwMode="auto">
          <a:xfrm>
            <a:off x="7588251" y="2362206"/>
            <a:ext cx="3548063" cy="804863"/>
            <a:chOff x="0" y="0"/>
            <a:chExt cx="2235" cy="507"/>
          </a:xfrm>
        </p:grpSpPr>
        <p:sp>
          <p:nvSpPr>
            <p:cNvPr id="28683" name="Freeform 11"/>
            <p:cNvSpPr>
              <a:spLocks/>
            </p:cNvSpPr>
            <p:nvPr/>
          </p:nvSpPr>
          <p:spPr bwMode="auto">
            <a:xfrm>
              <a:off x="0" y="0"/>
              <a:ext cx="2235" cy="507"/>
            </a:xfrm>
            <a:custGeom>
              <a:avLst/>
              <a:gdLst>
                <a:gd name="T0" fmla="*/ 20460 w 21600"/>
                <a:gd name="T1" fmla="*/ 0 h 21600"/>
                <a:gd name="T2" fmla="*/ 21600 w 21600"/>
                <a:gd name="T3" fmla="*/ 21600 h 21600"/>
                <a:gd name="T4" fmla="*/ 1217 w 21600"/>
                <a:gd name="T5" fmla="*/ 21600 h 21600"/>
                <a:gd name="T6" fmla="*/ 0 w 21600"/>
                <a:gd name="T7" fmla="*/ 0 h 21600"/>
                <a:gd name="T8" fmla="*/ 20460 w 21600"/>
                <a:gd name="T9" fmla="*/ 0 h 21600"/>
                <a:gd name="T10" fmla="*/ 2046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0460" y="0"/>
                  </a:moveTo>
                  <a:lnTo>
                    <a:pt x="21600" y="21600"/>
                  </a:lnTo>
                  <a:lnTo>
                    <a:pt x="1217" y="21600"/>
                  </a:lnTo>
                  <a:lnTo>
                    <a:pt x="0" y="0"/>
                  </a:lnTo>
                  <a:lnTo>
                    <a:pt x="20460" y="0"/>
                  </a:lnTo>
                  <a:close/>
                  <a:moveTo>
                    <a:pt x="2046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14" name="Rectangle 12"/>
            <p:cNvSpPr>
              <a:spLocks/>
            </p:cNvSpPr>
            <p:nvPr/>
          </p:nvSpPr>
          <p:spPr bwMode="auto">
            <a:xfrm>
              <a:off x="344" y="182"/>
              <a:ext cx="59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Inclusion</a:t>
              </a:r>
            </a:p>
          </p:txBody>
        </p:sp>
      </p:grpSp>
      <p:grpSp>
        <p:nvGrpSpPr>
          <p:cNvPr id="28688" name="Group 16"/>
          <p:cNvGrpSpPr>
            <a:grpSpLocks/>
          </p:cNvGrpSpPr>
          <p:nvPr/>
        </p:nvGrpSpPr>
        <p:grpSpPr bwMode="auto">
          <a:xfrm>
            <a:off x="7793038" y="3198813"/>
            <a:ext cx="3549650" cy="806450"/>
            <a:chOff x="0" y="0"/>
            <a:chExt cx="2235" cy="507"/>
          </a:xfrm>
        </p:grpSpPr>
        <p:sp>
          <p:nvSpPr>
            <p:cNvPr id="28686" name="Freeform 14"/>
            <p:cNvSpPr>
              <a:spLocks/>
            </p:cNvSpPr>
            <p:nvPr/>
          </p:nvSpPr>
          <p:spPr bwMode="auto">
            <a:xfrm>
              <a:off x="0" y="0"/>
              <a:ext cx="2235" cy="507"/>
            </a:xfrm>
            <a:custGeom>
              <a:avLst/>
              <a:gdLst>
                <a:gd name="T0" fmla="*/ 20460 w 21600"/>
                <a:gd name="T1" fmla="*/ 0 h 21600"/>
                <a:gd name="T2" fmla="*/ 21600 w 21600"/>
                <a:gd name="T3" fmla="*/ 21600 h 21600"/>
                <a:gd name="T4" fmla="*/ 1217 w 21600"/>
                <a:gd name="T5" fmla="*/ 21600 h 21600"/>
                <a:gd name="T6" fmla="*/ 0 w 21600"/>
                <a:gd name="T7" fmla="*/ 0 h 21600"/>
                <a:gd name="T8" fmla="*/ 20460 w 21600"/>
                <a:gd name="T9" fmla="*/ 0 h 21600"/>
                <a:gd name="T10" fmla="*/ 2046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0460" y="0"/>
                  </a:moveTo>
                  <a:lnTo>
                    <a:pt x="21600" y="21600"/>
                  </a:lnTo>
                  <a:lnTo>
                    <a:pt x="1217" y="21600"/>
                  </a:lnTo>
                  <a:lnTo>
                    <a:pt x="0" y="0"/>
                  </a:lnTo>
                  <a:lnTo>
                    <a:pt x="20460" y="0"/>
                  </a:lnTo>
                  <a:close/>
                  <a:moveTo>
                    <a:pt x="2046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12" name="Rectangle 15"/>
            <p:cNvSpPr>
              <a:spLocks/>
            </p:cNvSpPr>
            <p:nvPr/>
          </p:nvSpPr>
          <p:spPr bwMode="auto">
            <a:xfrm>
              <a:off x="307" y="171"/>
              <a:ext cx="1032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1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FNMI </a:t>
              </a: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Success</a:t>
              </a:r>
            </a:p>
          </p:txBody>
        </p:sp>
      </p:grpSp>
      <p:grpSp>
        <p:nvGrpSpPr>
          <p:cNvPr id="28691" name="Group 19"/>
          <p:cNvGrpSpPr>
            <a:grpSpLocks/>
          </p:cNvGrpSpPr>
          <p:nvPr/>
        </p:nvGrpSpPr>
        <p:grpSpPr bwMode="auto">
          <a:xfrm>
            <a:off x="8004177" y="4037015"/>
            <a:ext cx="3548063" cy="806450"/>
            <a:chOff x="0" y="0"/>
            <a:chExt cx="2235" cy="507"/>
          </a:xfrm>
        </p:grpSpPr>
        <p:sp>
          <p:nvSpPr>
            <p:cNvPr id="28689" name="Freeform 17"/>
            <p:cNvSpPr>
              <a:spLocks/>
            </p:cNvSpPr>
            <p:nvPr/>
          </p:nvSpPr>
          <p:spPr bwMode="auto">
            <a:xfrm>
              <a:off x="0" y="0"/>
              <a:ext cx="2235" cy="507"/>
            </a:xfrm>
            <a:custGeom>
              <a:avLst/>
              <a:gdLst>
                <a:gd name="T0" fmla="*/ 20460 w 21600"/>
                <a:gd name="T1" fmla="*/ 0 h 21600"/>
                <a:gd name="T2" fmla="*/ 21600 w 21600"/>
                <a:gd name="T3" fmla="*/ 21600 h 21600"/>
                <a:gd name="T4" fmla="*/ 1217 w 21600"/>
                <a:gd name="T5" fmla="*/ 21600 h 21600"/>
                <a:gd name="T6" fmla="*/ 0 w 21600"/>
                <a:gd name="T7" fmla="*/ 0 h 21600"/>
                <a:gd name="T8" fmla="*/ 20460 w 21600"/>
                <a:gd name="T9" fmla="*/ 0 h 21600"/>
                <a:gd name="T10" fmla="*/ 2046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0460" y="0"/>
                  </a:moveTo>
                  <a:lnTo>
                    <a:pt x="21600" y="21600"/>
                  </a:lnTo>
                  <a:lnTo>
                    <a:pt x="1217" y="21600"/>
                  </a:lnTo>
                  <a:lnTo>
                    <a:pt x="0" y="0"/>
                  </a:lnTo>
                  <a:lnTo>
                    <a:pt x="20460" y="0"/>
                  </a:lnTo>
                  <a:close/>
                  <a:moveTo>
                    <a:pt x="2046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10" name="Rectangle 18"/>
            <p:cNvSpPr>
              <a:spLocks/>
            </p:cNvSpPr>
            <p:nvPr/>
          </p:nvSpPr>
          <p:spPr bwMode="auto">
            <a:xfrm>
              <a:off x="142" y="182"/>
              <a:ext cx="169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Teaching and Leadership</a:t>
              </a:r>
            </a:p>
          </p:txBody>
        </p:sp>
      </p:grpSp>
      <p:grpSp>
        <p:nvGrpSpPr>
          <p:cNvPr id="28694" name="Group 22"/>
          <p:cNvGrpSpPr>
            <a:grpSpLocks/>
          </p:cNvGrpSpPr>
          <p:nvPr/>
        </p:nvGrpSpPr>
        <p:grpSpPr bwMode="auto">
          <a:xfrm>
            <a:off x="7824788" y="5702301"/>
            <a:ext cx="3538537" cy="806450"/>
            <a:chOff x="0" y="0"/>
            <a:chExt cx="2228" cy="507"/>
          </a:xfrm>
        </p:grpSpPr>
        <p:sp>
          <p:nvSpPr>
            <p:cNvPr id="28692" name="Freeform 20"/>
            <p:cNvSpPr>
              <a:spLocks/>
            </p:cNvSpPr>
            <p:nvPr/>
          </p:nvSpPr>
          <p:spPr bwMode="auto">
            <a:xfrm>
              <a:off x="0" y="0"/>
              <a:ext cx="2228" cy="507"/>
            </a:xfrm>
            <a:custGeom>
              <a:avLst/>
              <a:gdLst>
                <a:gd name="T0" fmla="*/ 21600 w 21600"/>
                <a:gd name="T1" fmla="*/ 0 h 21600"/>
                <a:gd name="T2" fmla="*/ 20405 w 21600"/>
                <a:gd name="T3" fmla="*/ 21600 h 21600"/>
                <a:gd name="T4" fmla="*/ 0 w 21600"/>
                <a:gd name="T5" fmla="*/ 21600 h 21600"/>
                <a:gd name="T6" fmla="*/ 1076 w 21600"/>
                <a:gd name="T7" fmla="*/ 0 h 21600"/>
                <a:gd name="T8" fmla="*/ 21600 w 21600"/>
                <a:gd name="T9" fmla="*/ 0 h 21600"/>
                <a:gd name="T10" fmla="*/ 2160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0405" y="21600"/>
                  </a:lnTo>
                  <a:lnTo>
                    <a:pt x="0" y="21600"/>
                  </a:lnTo>
                  <a:lnTo>
                    <a:pt x="1076" y="0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08" name="Rectangle 21"/>
            <p:cNvSpPr>
              <a:spLocks/>
            </p:cNvSpPr>
            <p:nvPr/>
          </p:nvSpPr>
          <p:spPr bwMode="auto">
            <a:xfrm>
              <a:off x="286" y="182"/>
              <a:ext cx="71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Legislation</a:t>
              </a:r>
            </a:p>
          </p:txBody>
        </p:sp>
      </p:grpSp>
      <p:grpSp>
        <p:nvGrpSpPr>
          <p:cNvPr id="28697" name="Group 25"/>
          <p:cNvGrpSpPr>
            <a:grpSpLocks/>
          </p:cNvGrpSpPr>
          <p:nvPr/>
        </p:nvGrpSpPr>
        <p:grpSpPr bwMode="auto">
          <a:xfrm>
            <a:off x="8020057" y="4864100"/>
            <a:ext cx="3541713" cy="806450"/>
            <a:chOff x="0" y="0"/>
            <a:chExt cx="2231" cy="507"/>
          </a:xfrm>
        </p:grpSpPr>
        <p:sp>
          <p:nvSpPr>
            <p:cNvPr id="28695" name="Freeform 23"/>
            <p:cNvSpPr>
              <a:spLocks/>
            </p:cNvSpPr>
            <p:nvPr/>
          </p:nvSpPr>
          <p:spPr bwMode="auto">
            <a:xfrm>
              <a:off x="0" y="0"/>
              <a:ext cx="2231" cy="507"/>
            </a:xfrm>
            <a:custGeom>
              <a:avLst/>
              <a:gdLst>
                <a:gd name="T0" fmla="*/ 21600 w 21600"/>
                <a:gd name="T1" fmla="*/ 0 h 21600"/>
                <a:gd name="T2" fmla="*/ 20396 w 21600"/>
                <a:gd name="T3" fmla="*/ 21316 h 21600"/>
                <a:gd name="T4" fmla="*/ 0 w 21600"/>
                <a:gd name="T5" fmla="*/ 21600 h 21600"/>
                <a:gd name="T6" fmla="*/ 1065 w 21600"/>
                <a:gd name="T7" fmla="*/ 284 h 21600"/>
                <a:gd name="T8" fmla="*/ 21600 w 21600"/>
                <a:gd name="T9" fmla="*/ 0 h 21600"/>
                <a:gd name="T10" fmla="*/ 2160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0396" y="21316"/>
                  </a:lnTo>
                  <a:lnTo>
                    <a:pt x="0" y="21600"/>
                  </a:lnTo>
                  <a:lnTo>
                    <a:pt x="1065" y="284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06" name="Rectangle 24"/>
            <p:cNvSpPr>
              <a:spLocks/>
            </p:cNvSpPr>
            <p:nvPr/>
          </p:nvSpPr>
          <p:spPr bwMode="auto">
            <a:xfrm>
              <a:off x="304" y="182"/>
              <a:ext cx="64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" charset="0"/>
                </a:rPr>
                <a:t>Research</a:t>
              </a:r>
            </a:p>
          </p:txBody>
        </p:sp>
      </p:grpSp>
      <p:grpSp>
        <p:nvGrpSpPr>
          <p:cNvPr id="28700" name="Group 28"/>
          <p:cNvGrpSpPr>
            <a:grpSpLocks/>
          </p:cNvGrpSpPr>
          <p:nvPr/>
        </p:nvGrpSpPr>
        <p:grpSpPr bwMode="auto">
          <a:xfrm>
            <a:off x="7635875" y="6534157"/>
            <a:ext cx="3535363" cy="804863"/>
            <a:chOff x="0" y="0"/>
            <a:chExt cx="2227" cy="507"/>
          </a:xfrm>
        </p:grpSpPr>
        <p:sp>
          <p:nvSpPr>
            <p:cNvPr id="28698" name="Freeform 26"/>
            <p:cNvSpPr>
              <a:spLocks/>
            </p:cNvSpPr>
            <p:nvPr/>
          </p:nvSpPr>
          <p:spPr bwMode="auto">
            <a:xfrm>
              <a:off x="0" y="0"/>
              <a:ext cx="2227" cy="507"/>
            </a:xfrm>
            <a:custGeom>
              <a:avLst/>
              <a:gdLst>
                <a:gd name="T0" fmla="*/ 21600 w 21600"/>
                <a:gd name="T1" fmla="*/ 0 h 21600"/>
                <a:gd name="T2" fmla="*/ 20405 w 21600"/>
                <a:gd name="T3" fmla="*/ 21600 h 21600"/>
                <a:gd name="T4" fmla="*/ 0 w 21600"/>
                <a:gd name="T5" fmla="*/ 21600 h 21600"/>
                <a:gd name="T6" fmla="*/ 1076 w 21600"/>
                <a:gd name="T7" fmla="*/ 0 h 21600"/>
                <a:gd name="T8" fmla="*/ 21600 w 21600"/>
                <a:gd name="T9" fmla="*/ 0 h 21600"/>
                <a:gd name="T10" fmla="*/ 21600 w 21600"/>
                <a:gd name="T11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0405" y="21600"/>
                  </a:lnTo>
                  <a:lnTo>
                    <a:pt x="0" y="21600"/>
                  </a:lnTo>
                  <a:lnTo>
                    <a:pt x="1076" y="0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sp>
          <p:nvSpPr>
            <p:cNvPr id="16404" name="Rectangle 27"/>
            <p:cNvSpPr>
              <a:spLocks/>
            </p:cNvSpPr>
            <p:nvPr/>
          </p:nvSpPr>
          <p:spPr bwMode="auto">
            <a:xfrm>
              <a:off x="286" y="108"/>
              <a:ext cx="765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 Bold" charset="0"/>
                </a:rPr>
                <a:t>Curriculum </a:t>
              </a:r>
              <a:endParaRPr lang="en-US" altLang="en-US" sz="1800" dirty="0">
                <a:solidFill>
                  <a:srgbClr val="000000"/>
                </a:solidFill>
                <a:latin typeface="Arial" charset="0"/>
                <a:ea typeface="Lucida Grande" charset="0"/>
                <a:cs typeface="Arial" charset="0"/>
                <a:sym typeface="Arial" charset="0"/>
              </a:endParaRPr>
            </a:p>
            <a:p>
              <a:pPr eaLnBrk="1" hangingPunct="1">
                <a:lnSpc>
                  <a:spcPct val="8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latin typeface="Arial" charset="0"/>
                  <a:cs typeface="Arial" charset="0"/>
                  <a:sym typeface="Arial Bold" charset="0"/>
                </a:rPr>
                <a:t>Redesign</a:t>
              </a:r>
            </a:p>
          </p:txBody>
        </p:sp>
      </p:grpSp>
      <p:grpSp>
        <p:nvGrpSpPr>
          <p:cNvPr id="28704" name="Group 32"/>
          <p:cNvGrpSpPr>
            <a:grpSpLocks/>
          </p:cNvGrpSpPr>
          <p:nvPr/>
        </p:nvGrpSpPr>
        <p:grpSpPr bwMode="auto">
          <a:xfrm>
            <a:off x="2301881" y="2362200"/>
            <a:ext cx="3149601" cy="4995863"/>
            <a:chOff x="0" y="0"/>
            <a:chExt cx="1983" cy="3146"/>
          </a:xfrm>
        </p:grpSpPr>
        <p:sp>
          <p:nvSpPr>
            <p:cNvPr id="28701" name="Freeform 29"/>
            <p:cNvSpPr>
              <a:spLocks/>
            </p:cNvSpPr>
            <p:nvPr/>
          </p:nvSpPr>
          <p:spPr bwMode="auto">
            <a:xfrm>
              <a:off x="0" y="0"/>
              <a:ext cx="1983" cy="3146"/>
            </a:xfrm>
            <a:custGeom>
              <a:avLst/>
              <a:gdLst>
                <a:gd name="T0" fmla="*/ 0 w 21600"/>
                <a:gd name="T1" fmla="*/ 0 h 21600"/>
                <a:gd name="T2" fmla="*/ 17635 w 21600"/>
                <a:gd name="T3" fmla="*/ 0 h 21600"/>
                <a:gd name="T4" fmla="*/ 21600 w 21600"/>
                <a:gd name="T5" fmla="*/ 10800 h 21600"/>
                <a:gd name="T6" fmla="*/ 17635 w 21600"/>
                <a:gd name="T7" fmla="*/ 21600 h 21600"/>
                <a:gd name="T8" fmla="*/ 0 w 21600"/>
                <a:gd name="T9" fmla="*/ 21600 h 21600"/>
                <a:gd name="T10" fmla="*/ 4150 w 21600"/>
                <a:gd name="T11" fmla="*/ 10800 h 21600"/>
                <a:gd name="T12" fmla="*/ 0 w 21600"/>
                <a:gd name="T13" fmla="*/ 0 h 21600"/>
                <a:gd name="T14" fmla="*/ 0 w 21600"/>
                <a:gd name="T15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7635" y="0"/>
                  </a:lnTo>
                  <a:lnTo>
                    <a:pt x="21600" y="10800"/>
                  </a:lnTo>
                  <a:lnTo>
                    <a:pt x="17635" y="21600"/>
                  </a:lnTo>
                  <a:lnTo>
                    <a:pt x="0" y="21600"/>
                  </a:lnTo>
                  <a:lnTo>
                    <a:pt x="4150" y="108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C6D9F0"/>
                </a:gs>
                <a:gs pos="100000">
                  <a:srgbClr val="548DD4"/>
                </a:gs>
              </a:gsLst>
              <a:lin ang="20940000" scaled="1"/>
            </a:gradFill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CA"/>
            </a:p>
          </p:txBody>
        </p:sp>
        <p:pic>
          <p:nvPicPr>
            <p:cNvPr id="28702" name="Picture 3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1" y="494"/>
              <a:ext cx="998" cy="998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chemeClr val="bg2">
                  <a:alpha val="59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6402" name="Rectangle 31"/>
            <p:cNvSpPr>
              <a:spLocks/>
            </p:cNvSpPr>
            <p:nvPr/>
          </p:nvSpPr>
          <p:spPr bwMode="auto">
            <a:xfrm>
              <a:off x="339" y="1698"/>
              <a:ext cx="1432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algn="l" eaLnBrk="0" hangingPunct="0">
                <a:spcBef>
                  <a:spcPts val="11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4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1pPr>
              <a:lvl2pPr marL="742950" indent="-285750" algn="l" eaLnBrk="0" hangingPunct="0">
                <a:spcBef>
                  <a:spcPts val="10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3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2pPr>
              <a:lvl3pPr marL="1143000" indent="-228600" algn="l" eaLnBrk="0" hangingPunct="0">
                <a:spcBef>
                  <a:spcPts val="800"/>
                </a:spcBef>
                <a:buClr>
                  <a:srgbClr val="000000"/>
                </a:buClr>
                <a:buSzPct val="100000"/>
                <a:buFont typeface="Arial" charset="0"/>
                <a:buChar char="•"/>
                <a:defRPr sz="34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3pPr>
              <a:lvl4pPr marL="16002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4pPr>
              <a:lvl5pPr marL="2057400" indent="-228600" algn="l" eaLnBrk="0" hangingPunct="0">
                <a:spcBef>
                  <a:spcPts val="700"/>
                </a:spcBef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5pPr>
              <a:lvl6pPr marL="25146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6pPr>
              <a:lvl7pPr marL="29718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7pPr>
              <a:lvl8pPr marL="34290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8pPr>
              <a:lvl9pPr marL="3886200" indent="-228600" eaLnBrk="0" fontAlgn="base" hangingPunct="0">
                <a:spcBef>
                  <a:spcPts val="7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Char char="»"/>
                <a:defRPr sz="2800">
                  <a:solidFill>
                    <a:schemeClr val="tx1"/>
                  </a:solidFill>
                  <a:latin typeface="Lucida Grande" charset="0"/>
                  <a:ea typeface="ヒラギノ角ゴ ProN W3" charset="0"/>
                  <a:cs typeface="ヒラギノ角ゴ ProN W3" charset="0"/>
                  <a:sym typeface="Lucida Grande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Inspiring</a:t>
              </a:r>
              <a:endParaRPr lang="en-US" altLang="en-US" sz="2400" dirty="0">
                <a:latin typeface="Arial" charset="0"/>
                <a:ea typeface="Lucida Grande" charset="0"/>
                <a:cs typeface="Lucida Grande" charset="0"/>
                <a:sym typeface="Arial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3400" dirty="0">
                  <a:latin typeface="Arial" charset="0"/>
                  <a:cs typeface="Arial" charset="0"/>
                  <a:sym typeface="Arial" charset="0"/>
                </a:rPr>
                <a:t>Action</a:t>
              </a:r>
            </a:p>
          </p:txBody>
        </p:sp>
      </p:grpSp>
      <p:sp>
        <p:nvSpPr>
          <p:cNvPr id="16398" name="Rectangle 33"/>
          <p:cNvSpPr>
            <a:spLocks/>
          </p:cNvSpPr>
          <p:nvPr/>
        </p:nvSpPr>
        <p:spPr bwMode="auto">
          <a:xfrm>
            <a:off x="1101725" y="914402"/>
            <a:ext cx="10655300" cy="124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38089" tIns="38089" rIns="38089" bIns="38089"/>
          <a:lstStyle>
            <a:lvl1pPr algn="l" eaLnBrk="0" hangingPunct="0">
              <a:spcBef>
                <a:spcPts val="11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4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algn="l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3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algn="l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defRPr sz="34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algn="l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algn="l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»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»"/>
              <a:defRPr sz="2800">
                <a:solidFill>
                  <a:schemeClr val="tx1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4C4C4C"/>
                </a:solidFill>
                <a:latin typeface="Arial Bold" charset="0"/>
                <a:cs typeface="Arial Bold" charset="0"/>
                <a:sym typeface="Arial Bold" charset="0"/>
              </a:rPr>
              <a:t>Inspiring Education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4C4C4C"/>
                </a:solidFill>
                <a:latin typeface="Arial Bold" charset="0"/>
                <a:ea typeface="Lucida Grande" charset="0"/>
                <a:cs typeface="Arial Bold" charset="0"/>
                <a:sym typeface="Arial Bold" charset="0"/>
              </a:rPr>
              <a:t>Action Agenda</a:t>
            </a:r>
            <a:endParaRPr lang="en-US" altLang="en-US" sz="2400">
              <a:solidFill>
                <a:srgbClr val="4C4C4C"/>
              </a:solidFill>
              <a:latin typeface="Arial" charset="0"/>
              <a:ea typeface="Lucida Grande" charset="0"/>
              <a:cs typeface="Lucida Grande" charset="0"/>
              <a:sym typeface="Arial" charset="0"/>
            </a:endParaRPr>
          </a:p>
        </p:txBody>
      </p:sp>
      <p:pic>
        <p:nvPicPr>
          <p:cNvPr id="16399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61500"/>
            <a:ext cx="130048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2401" y="7543801"/>
            <a:ext cx="1828800" cy="311194"/>
          </a:xfrm>
          <a:prstGeom prst="rect">
            <a:avLst/>
          </a:prstGeom>
          <a:noFill/>
        </p:spPr>
        <p:txBody>
          <a:bodyPr wrap="square" lIns="91415" tIns="45708" rIns="91415" bIns="45708" rtlCol="0">
            <a:spAutoFit/>
          </a:bodyPr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178" y="7439695"/>
            <a:ext cx="2390775" cy="184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Shape 308"/>
          <p:cNvSpPr/>
          <p:nvPr/>
        </p:nvSpPr>
        <p:spPr>
          <a:xfrm>
            <a:off x="8113041" y="7380746"/>
            <a:ext cx="2184400" cy="2080754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</p:sp>
      <p:sp>
        <p:nvSpPr>
          <p:cNvPr id="4" name="Right Arrow 3"/>
          <p:cNvSpPr/>
          <p:nvPr/>
        </p:nvSpPr>
        <p:spPr>
          <a:xfrm>
            <a:off x="5114761" y="8123203"/>
            <a:ext cx="2149645" cy="4400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spcCol="0"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691108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9353344" presetClass="entr" presetSubtype="9939592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99353344" presetClass="entr" presetSubtype="9939626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99353344" presetClass="entr" presetSubtype="9939639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99353344" presetClass="entr" presetSubtype="9939664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9353344" presetClass="entr" presetSubtype="9939652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99353344" presetClass="entr" presetSubtype="993968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Learning Coordinator\CTF\Curriculum Visual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600201"/>
            <a:ext cx="12150726" cy="71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9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" y="2009422"/>
            <a:ext cx="13004799" cy="4601350"/>
          </a:xfrm>
          <a:prstGeom prst="rect">
            <a:avLst/>
          </a:prstGeom>
        </p:spPr>
      </p:pic>
      <p:sp>
        <p:nvSpPr>
          <p:cNvPr id="129" name="Shape 129"/>
          <p:cNvSpPr txBox="1"/>
          <p:nvPr/>
        </p:nvSpPr>
        <p:spPr>
          <a:xfrm>
            <a:off x="866989" y="541868"/>
            <a:ext cx="11212124" cy="745065"/>
          </a:xfrm>
          <a:prstGeom prst="rect">
            <a:avLst/>
          </a:prstGeom>
          <a:noFill/>
          <a:ln>
            <a:noFill/>
          </a:ln>
        </p:spPr>
        <p:txBody>
          <a:bodyPr lIns="130012" tIns="64989" rIns="130012" bIns="64989" anchor="t" anchorCtr="0">
            <a:noAutofit/>
          </a:bodyPr>
          <a:lstStyle/>
          <a:p>
            <a:pPr algn="ctr">
              <a:buSzPct val="25000"/>
            </a:pPr>
            <a:r>
              <a:rPr lang="en-US" sz="4000" b="1">
                <a:solidFill>
                  <a:srgbClr val="F96A1B"/>
                </a:solidFill>
                <a:latin typeface="Calibri"/>
                <a:ea typeface="Calibri"/>
                <a:cs typeface="Calibri"/>
                <a:sym typeface="Calibri"/>
              </a:rPr>
              <a:t>INSPIRING EDUCATION  </a:t>
            </a:r>
            <a:r>
              <a:rPr lang="en-US" sz="4000" b="1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POLICY</a:t>
            </a:r>
            <a:r>
              <a:rPr lang="en-US" sz="40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 SHIFTS 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3738560" y="5827059"/>
            <a:ext cx="6244693" cy="4266667"/>
          </a:xfrm>
          <a:prstGeom prst="rect">
            <a:avLst/>
          </a:prstGeom>
        </p:spPr>
        <p:txBody>
          <a:bodyPr lIns="130012" tIns="130012" rIns="130012" bIns="130012" anchor="ctr" anchorCtr="0">
            <a:noAutofit/>
          </a:bodyPr>
          <a:lstStyle/>
          <a:p>
            <a:r>
              <a:rPr lang="en-US" sz="3400" u="sng" dirty="0">
                <a:solidFill>
                  <a:srgbClr val="FF9900"/>
                </a:solidFill>
                <a:hlinkClick r:id="rId4"/>
              </a:rPr>
              <a:t>Understanding the Shifts</a:t>
            </a:r>
            <a:r>
              <a:rPr lang="en-US" sz="3400" dirty="0">
                <a:solidFill>
                  <a:srgbClr val="FF9900"/>
                </a:solidFill>
              </a:rPr>
              <a:t> </a:t>
            </a:r>
          </a:p>
          <a:p>
            <a:endParaRPr lang="en-US" sz="3400" dirty="0">
              <a:solidFill>
                <a:srgbClr val="FF9900"/>
              </a:solidFill>
            </a:endParaRPr>
          </a:p>
          <a:p>
            <a:r>
              <a:rPr lang="en-US" sz="3400" dirty="0">
                <a:solidFill>
                  <a:srgbClr val="FF9900"/>
                </a:solidFill>
              </a:rPr>
              <a:t>(click the link to see more on the policy shifts)</a:t>
            </a:r>
          </a:p>
        </p:txBody>
      </p:sp>
    </p:spTree>
    <p:extLst>
      <p:ext uri="{BB962C8B-B14F-4D97-AF65-F5344CB8AC3E}">
        <p14:creationId xmlns:p14="http://schemas.microsoft.com/office/powerpoint/2010/main" val="246265170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/>
        </p:nvSpPr>
        <p:spPr>
          <a:xfrm>
            <a:off x="1083734" y="541868"/>
            <a:ext cx="10995376" cy="745065"/>
          </a:xfrm>
          <a:prstGeom prst="rect">
            <a:avLst/>
          </a:prstGeom>
          <a:noFill/>
          <a:ln>
            <a:noFill/>
          </a:ln>
        </p:spPr>
        <p:txBody>
          <a:bodyPr lIns="130019" tIns="64992" rIns="130019" bIns="64992" anchor="t" anchorCtr="0">
            <a:noAutofit/>
          </a:bodyPr>
          <a:lstStyle/>
          <a:p>
            <a:pPr>
              <a:buSzPct val="25000"/>
            </a:pPr>
            <a:r>
              <a:rPr lang="en-US" sz="40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NEW</a:t>
            </a:r>
            <a:r>
              <a:rPr lang="en-US" sz="4000" b="1">
                <a:solidFill>
                  <a:srgbClr val="31859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000" b="1">
                <a:solidFill>
                  <a:srgbClr val="F96A1B"/>
                </a:solidFill>
                <a:latin typeface="Calibri"/>
                <a:ea typeface="Calibri"/>
                <a:cs typeface="Calibri"/>
                <a:sym typeface="Calibri"/>
              </a:rPr>
              <a:t>MINISTERIAL ORDER </a:t>
            </a:r>
            <a:r>
              <a:rPr lang="en-US" sz="4000" b="1">
                <a:solidFill>
                  <a:srgbClr val="366092"/>
                </a:solidFill>
                <a:latin typeface="Calibri"/>
                <a:ea typeface="Calibri"/>
                <a:cs typeface="Calibri"/>
                <a:sym typeface="Calibri"/>
              </a:rPr>
              <a:t>ON STUDENT LEARNING 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17229" y="1625600"/>
            <a:ext cx="5082258" cy="5996658"/>
          </a:xfrm>
          <a:prstGeom prst="rect">
            <a:avLst/>
          </a:prstGeom>
        </p:spPr>
      </p:pic>
      <p:sp>
        <p:nvSpPr>
          <p:cNvPr id="78" name="Shape 78"/>
          <p:cNvSpPr txBox="1"/>
          <p:nvPr/>
        </p:nvSpPr>
        <p:spPr>
          <a:xfrm>
            <a:off x="6719149" y="4226560"/>
            <a:ext cx="6068905" cy="918915"/>
          </a:xfrm>
          <a:prstGeom prst="rect">
            <a:avLst/>
          </a:prstGeom>
          <a:noFill/>
          <a:ln>
            <a:noFill/>
          </a:ln>
        </p:spPr>
        <p:txBody>
          <a:bodyPr lIns="130019" tIns="64992" rIns="130019" bIns="64992" anchor="t" anchorCtr="0">
            <a:noAutofit/>
          </a:bodyPr>
          <a:lstStyle/>
          <a:p>
            <a:pPr>
              <a:buSzPct val="25000"/>
            </a:pPr>
            <a:r>
              <a:rPr lang="en-US" sz="2600"/>
              <a:t>http://education.alberta.ca/media/6951645/skmbt_c36413050707450.pdf</a:t>
            </a:r>
          </a:p>
        </p:txBody>
      </p:sp>
    </p:spTree>
    <p:extLst>
      <p:ext uri="{BB962C8B-B14F-4D97-AF65-F5344CB8AC3E}">
        <p14:creationId xmlns:p14="http://schemas.microsoft.com/office/powerpoint/2010/main" val="390538869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597</Words>
  <Application>Microsoft Office PowerPoint</Application>
  <PresentationFormat>Custom</PresentationFormat>
  <Paragraphs>112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Clarity</vt:lpstr>
      <vt:lpstr>Office Theme</vt:lpstr>
      <vt:lpstr>biz</vt:lpstr>
      <vt:lpstr>1_biz</vt:lpstr>
      <vt:lpstr>Connecting the Dots: LST Roles and the First Steps of Inspiring Education into Action </vt:lpstr>
      <vt:lpstr>In the next hour…</vt:lpstr>
      <vt:lpstr>LST Roles</vt:lpstr>
      <vt:lpstr>Questions for Reflection</vt:lpstr>
      <vt:lpstr>Continuum of Support</vt:lpstr>
      <vt:lpstr>PowerPoint Presentation</vt:lpstr>
      <vt:lpstr>PowerPoint Presentation</vt:lpstr>
      <vt:lpstr>PowerPoint Presentation</vt:lpstr>
      <vt:lpstr>PowerPoint Presentation</vt:lpstr>
      <vt:lpstr>Ministerial Order Competencies </vt:lpstr>
      <vt:lpstr>Curriculum Redesign Engaged Thinkers – Ethical Citizens – Entrepreneurial Spirit http://education.alberta.ca/department/ipr/curriculum.aspx</vt:lpstr>
      <vt:lpstr>Why bother?</vt:lpstr>
      <vt:lpstr>What does this mean for us?</vt:lpstr>
      <vt:lpstr>Connecting the Dots…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Lissa Steele</dc:creator>
  <cp:lastModifiedBy>alwhitehead</cp:lastModifiedBy>
  <cp:revision>49</cp:revision>
  <dcterms:modified xsi:type="dcterms:W3CDTF">2014-02-11T22:38:46Z</dcterms:modified>
</cp:coreProperties>
</file>